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40"/>
  </p:notesMasterIdLst>
  <p:sldIdLst>
    <p:sldId id="273" r:id="rId6"/>
    <p:sldId id="1818" r:id="rId7"/>
    <p:sldId id="1819" r:id="rId8"/>
    <p:sldId id="1795" r:id="rId9"/>
    <p:sldId id="1796" r:id="rId10"/>
    <p:sldId id="1797" r:id="rId11"/>
    <p:sldId id="1817" r:id="rId12"/>
    <p:sldId id="1839" r:id="rId13"/>
    <p:sldId id="1840" r:id="rId14"/>
    <p:sldId id="1820" r:id="rId15"/>
    <p:sldId id="1792" r:id="rId16"/>
    <p:sldId id="267" r:id="rId17"/>
    <p:sldId id="271" r:id="rId18"/>
    <p:sldId id="1833" r:id="rId19"/>
    <p:sldId id="1798" r:id="rId20"/>
    <p:sldId id="1834" r:id="rId21"/>
    <p:sldId id="1835" r:id="rId22"/>
    <p:sldId id="1789" r:id="rId23"/>
    <p:sldId id="1836" r:id="rId24"/>
    <p:sldId id="283" r:id="rId25"/>
    <p:sldId id="260" r:id="rId26"/>
    <p:sldId id="281" r:id="rId27"/>
    <p:sldId id="266" r:id="rId28"/>
    <p:sldId id="274" r:id="rId29"/>
    <p:sldId id="270" r:id="rId30"/>
    <p:sldId id="276" r:id="rId31"/>
    <p:sldId id="1837" r:id="rId32"/>
    <p:sldId id="1831" r:id="rId33"/>
    <p:sldId id="1841" r:id="rId34"/>
    <p:sldId id="1842" r:id="rId35"/>
    <p:sldId id="1799" r:id="rId36"/>
    <p:sldId id="1800" r:id="rId37"/>
    <p:sldId id="1832" r:id="rId38"/>
    <p:sldId id="25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BE5FA9-5B9B-4399-88F4-B967C11D2790}" v="712" dt="2020-07-31T21:23:16.6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3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dra Wendt" userId="7fc1a293-e3f8-4ace-9c9f-b4c1df36b071" providerId="ADAL" clId="{26E89BE7-D849-4A42-B6D0-755A56817C67}"/>
    <pc:docChg chg="undo custSel modSld">
      <pc:chgData name="Sondra Wendt" userId="7fc1a293-e3f8-4ace-9c9f-b4c1df36b071" providerId="ADAL" clId="{26E89BE7-D849-4A42-B6D0-755A56817C67}" dt="2020-07-21T21:42:04.363" v="91" actId="20577"/>
      <pc:docMkLst>
        <pc:docMk/>
      </pc:docMkLst>
      <pc:sldChg chg="modSp mod">
        <pc:chgData name="Sondra Wendt" userId="7fc1a293-e3f8-4ace-9c9f-b4c1df36b071" providerId="ADAL" clId="{26E89BE7-D849-4A42-B6D0-755A56817C67}" dt="2020-07-21T21:42:04.363" v="91" actId="20577"/>
        <pc:sldMkLst>
          <pc:docMk/>
          <pc:sldMk cId="2005088051" sldId="273"/>
        </pc:sldMkLst>
        <pc:spChg chg="mod">
          <ac:chgData name="Sondra Wendt" userId="7fc1a293-e3f8-4ace-9c9f-b4c1df36b071" providerId="ADAL" clId="{26E89BE7-D849-4A42-B6D0-755A56817C67}" dt="2020-07-21T21:42:04.363" v="91" actId="20577"/>
          <ac:spMkLst>
            <pc:docMk/>
            <pc:sldMk cId="2005088051" sldId="273"/>
            <ac:spMk id="6" creationId="{9407167D-CE3B-4F86-BB97-20F9374ED6EC}"/>
          </ac:spMkLst>
        </pc:spChg>
        <pc:grpChg chg="mod">
          <ac:chgData name="Sondra Wendt" userId="7fc1a293-e3f8-4ace-9c9f-b4c1df36b071" providerId="ADAL" clId="{26E89BE7-D849-4A42-B6D0-755A56817C67}" dt="2020-07-21T21:41:34.169" v="74" actId="1076"/>
          <ac:grpSpMkLst>
            <pc:docMk/>
            <pc:sldMk cId="2005088051" sldId="273"/>
            <ac:grpSpMk id="5" creationId="{99BF7D12-CF1B-4932-8294-96643E329A82}"/>
          </ac:grpSpMkLst>
        </pc:grpChg>
        <pc:picChg chg="mod">
          <ac:chgData name="Sondra Wendt" userId="7fc1a293-e3f8-4ace-9c9f-b4c1df36b071" providerId="ADAL" clId="{26E89BE7-D849-4A42-B6D0-755A56817C67}" dt="2020-07-21T21:40:30.654" v="63" actId="14100"/>
          <ac:picMkLst>
            <pc:docMk/>
            <pc:sldMk cId="2005088051" sldId="273"/>
            <ac:picMk id="2" creationId="{7FA39719-C8D2-4B7C-A761-6F5AC6966B29}"/>
          </ac:picMkLst>
        </pc:picChg>
      </pc:sldChg>
    </pc:docChg>
  </pc:docChgLst>
  <pc:docChgLst>
    <pc:chgData name="Sondra Wendt" userId="7fc1a293-e3f8-4ace-9c9f-b4c1df36b071" providerId="ADAL" clId="{81BE5FA9-5B9B-4399-88F4-B967C11D2790}"/>
    <pc:docChg chg="undo custSel addSld delSld modSld sldOrd">
      <pc:chgData name="Sondra Wendt" userId="7fc1a293-e3f8-4ace-9c9f-b4c1df36b071" providerId="ADAL" clId="{81BE5FA9-5B9B-4399-88F4-B967C11D2790}" dt="2020-07-31T23:51:55.546" v="2167" actId="20577"/>
      <pc:docMkLst>
        <pc:docMk/>
      </pc:docMkLst>
      <pc:sldChg chg="addSp delSp modSp mod">
        <pc:chgData name="Sondra Wendt" userId="7fc1a293-e3f8-4ace-9c9f-b4c1df36b071" providerId="ADAL" clId="{81BE5FA9-5B9B-4399-88F4-B967C11D2790}" dt="2020-07-31T18:51:15.545" v="868"/>
        <pc:sldMkLst>
          <pc:docMk/>
          <pc:sldMk cId="3410916007" sldId="276"/>
        </pc:sldMkLst>
        <pc:spChg chg="add del mod">
          <ac:chgData name="Sondra Wendt" userId="7fc1a293-e3f8-4ace-9c9f-b4c1df36b071" providerId="ADAL" clId="{81BE5FA9-5B9B-4399-88F4-B967C11D2790}" dt="2020-07-31T18:51:15.545" v="868"/>
          <ac:spMkLst>
            <pc:docMk/>
            <pc:sldMk cId="3410916007" sldId="276"/>
            <ac:spMk id="3" creationId="{11519A37-093E-4C5C-A767-242323ECE571}"/>
          </ac:spMkLst>
        </pc:spChg>
        <pc:picChg chg="mod">
          <ac:chgData name="Sondra Wendt" userId="7fc1a293-e3f8-4ace-9c9f-b4c1df36b071" providerId="ADAL" clId="{81BE5FA9-5B9B-4399-88F4-B967C11D2790}" dt="2020-07-31T18:46:31.805" v="864" actId="1076"/>
          <ac:picMkLst>
            <pc:docMk/>
            <pc:sldMk cId="3410916007" sldId="276"/>
            <ac:picMk id="9" creationId="{6C8E47C1-8DE4-475F-AB20-C86224B861EE}"/>
          </ac:picMkLst>
        </pc:picChg>
      </pc:sldChg>
      <pc:sldChg chg="modSp mod modAnim">
        <pc:chgData name="Sondra Wendt" userId="7fc1a293-e3f8-4ace-9c9f-b4c1df36b071" providerId="ADAL" clId="{81BE5FA9-5B9B-4399-88F4-B967C11D2790}" dt="2020-07-31T19:01:57.038" v="922" actId="1076"/>
        <pc:sldMkLst>
          <pc:docMk/>
          <pc:sldMk cId="1690435214" sldId="1831"/>
        </pc:sldMkLst>
        <pc:spChg chg="mod">
          <ac:chgData name="Sondra Wendt" userId="7fc1a293-e3f8-4ace-9c9f-b4c1df36b071" providerId="ADAL" clId="{81BE5FA9-5B9B-4399-88F4-B967C11D2790}" dt="2020-07-31T19:01:57.038" v="922" actId="1076"/>
          <ac:spMkLst>
            <pc:docMk/>
            <pc:sldMk cId="1690435214" sldId="1831"/>
            <ac:spMk id="5" creationId="{FF828251-692E-4857-BB04-9E9B5EEFEEBD}"/>
          </ac:spMkLst>
        </pc:spChg>
      </pc:sldChg>
      <pc:sldChg chg="modSp mod">
        <pc:chgData name="Sondra Wendt" userId="7fc1a293-e3f8-4ace-9c9f-b4c1df36b071" providerId="ADAL" clId="{81BE5FA9-5B9B-4399-88F4-B967C11D2790}" dt="2020-07-30T23:20:00.904" v="251" actId="1035"/>
        <pc:sldMkLst>
          <pc:docMk/>
          <pc:sldMk cId="1193611559" sldId="1832"/>
        </pc:sldMkLst>
        <pc:spChg chg="mod">
          <ac:chgData name="Sondra Wendt" userId="7fc1a293-e3f8-4ace-9c9f-b4c1df36b071" providerId="ADAL" clId="{81BE5FA9-5B9B-4399-88F4-B967C11D2790}" dt="2020-07-30T23:19:48.176" v="249" actId="20577"/>
          <ac:spMkLst>
            <pc:docMk/>
            <pc:sldMk cId="1193611559" sldId="1832"/>
            <ac:spMk id="6" creationId="{C6A735FD-A6AB-4460-9E6F-8D25053B8BBF}"/>
          </ac:spMkLst>
        </pc:spChg>
        <pc:picChg chg="mod">
          <ac:chgData name="Sondra Wendt" userId="7fc1a293-e3f8-4ace-9c9f-b4c1df36b071" providerId="ADAL" clId="{81BE5FA9-5B9B-4399-88F4-B967C11D2790}" dt="2020-07-30T23:20:00.904" v="251" actId="1035"/>
          <ac:picMkLst>
            <pc:docMk/>
            <pc:sldMk cId="1193611559" sldId="1832"/>
            <ac:picMk id="9" creationId="{6C8E47C1-8DE4-475F-AB20-C86224B861EE}"/>
          </ac:picMkLst>
        </pc:picChg>
      </pc:sldChg>
      <pc:sldChg chg="modSp modAnim">
        <pc:chgData name="Sondra Wendt" userId="7fc1a293-e3f8-4ace-9c9f-b4c1df36b071" providerId="ADAL" clId="{81BE5FA9-5B9B-4399-88F4-B967C11D2790}" dt="2020-07-31T18:32:34.881" v="613" actId="5793"/>
        <pc:sldMkLst>
          <pc:docMk/>
          <pc:sldMk cId="361232306" sldId="1833"/>
        </pc:sldMkLst>
        <pc:spChg chg="mod">
          <ac:chgData name="Sondra Wendt" userId="7fc1a293-e3f8-4ace-9c9f-b4c1df36b071" providerId="ADAL" clId="{81BE5FA9-5B9B-4399-88F4-B967C11D2790}" dt="2020-07-31T18:32:34.881" v="613" actId="5793"/>
          <ac:spMkLst>
            <pc:docMk/>
            <pc:sldMk cId="361232306" sldId="1833"/>
            <ac:spMk id="2" creationId="{004D0CEB-A23F-4FA3-81E9-AFAC5543A0D6}"/>
          </ac:spMkLst>
        </pc:spChg>
      </pc:sldChg>
      <pc:sldChg chg="modSp mod">
        <pc:chgData name="Sondra Wendt" userId="7fc1a293-e3f8-4ace-9c9f-b4c1df36b071" providerId="ADAL" clId="{81BE5FA9-5B9B-4399-88F4-B967C11D2790}" dt="2020-07-31T18:33:30.959" v="642" actId="14100"/>
        <pc:sldMkLst>
          <pc:docMk/>
          <pc:sldMk cId="372863165" sldId="1834"/>
        </pc:sldMkLst>
        <pc:spChg chg="mod">
          <ac:chgData name="Sondra Wendt" userId="7fc1a293-e3f8-4ace-9c9f-b4c1df36b071" providerId="ADAL" clId="{81BE5FA9-5B9B-4399-88F4-B967C11D2790}" dt="2020-07-31T18:33:30.959" v="642" actId="14100"/>
          <ac:spMkLst>
            <pc:docMk/>
            <pc:sldMk cId="372863165" sldId="1834"/>
            <ac:spMk id="8" creationId="{2A917950-476C-4A5A-BEDC-7CC72494AA02}"/>
          </ac:spMkLst>
        </pc:spChg>
        <pc:picChg chg="mod">
          <ac:chgData name="Sondra Wendt" userId="7fc1a293-e3f8-4ace-9c9f-b4c1df36b071" providerId="ADAL" clId="{81BE5FA9-5B9B-4399-88F4-B967C11D2790}" dt="2020-07-31T18:33:22.498" v="641" actId="1076"/>
          <ac:picMkLst>
            <pc:docMk/>
            <pc:sldMk cId="372863165" sldId="1834"/>
            <ac:picMk id="4" creationId="{BCD70F38-3989-44FA-AE34-397572284E8E}"/>
          </ac:picMkLst>
        </pc:picChg>
      </pc:sldChg>
      <pc:sldChg chg="new del">
        <pc:chgData name="Sondra Wendt" userId="7fc1a293-e3f8-4ace-9c9f-b4c1df36b071" providerId="ADAL" clId="{81BE5FA9-5B9B-4399-88F4-B967C11D2790}" dt="2020-07-30T23:14:48.809" v="2" actId="2696"/>
        <pc:sldMkLst>
          <pc:docMk/>
          <pc:sldMk cId="2523175971" sldId="1838"/>
        </pc:sldMkLst>
      </pc:sldChg>
      <pc:sldChg chg="delSp modSp add mod delAnim">
        <pc:chgData name="Sondra Wendt" userId="7fc1a293-e3f8-4ace-9c9f-b4c1df36b071" providerId="ADAL" clId="{81BE5FA9-5B9B-4399-88F4-B967C11D2790}" dt="2020-07-31T21:15:40.249" v="1051" actId="20577"/>
        <pc:sldMkLst>
          <pc:docMk/>
          <pc:sldMk cId="3822235400" sldId="1839"/>
        </pc:sldMkLst>
        <pc:spChg chg="mod">
          <ac:chgData name="Sondra Wendt" userId="7fc1a293-e3f8-4ace-9c9f-b4c1df36b071" providerId="ADAL" clId="{81BE5FA9-5B9B-4399-88F4-B967C11D2790}" dt="2020-07-30T23:15:03.768" v="48" actId="20577"/>
          <ac:spMkLst>
            <pc:docMk/>
            <pc:sldMk cId="3822235400" sldId="1839"/>
            <ac:spMk id="5" creationId="{4F803C4D-E47D-42AF-B215-25A2B9EBFE17}"/>
          </ac:spMkLst>
        </pc:spChg>
        <pc:spChg chg="mod">
          <ac:chgData name="Sondra Wendt" userId="7fc1a293-e3f8-4ace-9c9f-b4c1df36b071" providerId="ADAL" clId="{81BE5FA9-5B9B-4399-88F4-B967C11D2790}" dt="2020-07-31T21:15:40.249" v="1051" actId="20577"/>
          <ac:spMkLst>
            <pc:docMk/>
            <pc:sldMk cId="3822235400" sldId="1839"/>
            <ac:spMk id="7" creationId="{D663A5E9-7FA6-4316-A8FF-C6984CD44AC9}"/>
          </ac:spMkLst>
        </pc:spChg>
        <pc:picChg chg="del">
          <ac:chgData name="Sondra Wendt" userId="7fc1a293-e3f8-4ace-9c9f-b4c1df36b071" providerId="ADAL" clId="{81BE5FA9-5B9B-4399-88F4-B967C11D2790}" dt="2020-07-30T23:15:07.950" v="49" actId="478"/>
          <ac:picMkLst>
            <pc:docMk/>
            <pc:sldMk cId="3822235400" sldId="1839"/>
            <ac:picMk id="3" creationId="{E5638A75-D362-4129-8EDF-51F582B995A7}"/>
          </ac:picMkLst>
        </pc:picChg>
        <pc:picChg chg="mod">
          <ac:chgData name="Sondra Wendt" userId="7fc1a293-e3f8-4ace-9c9f-b4c1df36b071" providerId="ADAL" clId="{81BE5FA9-5B9B-4399-88F4-B967C11D2790}" dt="2020-07-31T18:22:00.857" v="335" actId="1076"/>
          <ac:picMkLst>
            <pc:docMk/>
            <pc:sldMk cId="3822235400" sldId="1839"/>
            <ac:picMk id="4" creationId="{BCD70F38-3989-44FA-AE34-397572284E8E}"/>
          </ac:picMkLst>
        </pc:picChg>
      </pc:sldChg>
      <pc:sldChg chg="addSp delSp modSp add mod ord">
        <pc:chgData name="Sondra Wendt" userId="7fc1a293-e3f8-4ace-9c9f-b4c1df36b071" providerId="ADAL" clId="{81BE5FA9-5B9B-4399-88F4-B967C11D2790}" dt="2020-07-31T18:31:41.481" v="570" actId="1036"/>
        <pc:sldMkLst>
          <pc:docMk/>
          <pc:sldMk cId="410806289" sldId="1840"/>
        </pc:sldMkLst>
        <pc:spChg chg="add del mod">
          <ac:chgData name="Sondra Wendt" userId="7fc1a293-e3f8-4ace-9c9f-b4c1df36b071" providerId="ADAL" clId="{81BE5FA9-5B9B-4399-88F4-B967C11D2790}" dt="2020-07-30T23:16:51.520" v="118" actId="20577"/>
          <ac:spMkLst>
            <pc:docMk/>
            <pc:sldMk cId="410806289" sldId="1840"/>
            <ac:spMk id="5" creationId="{4F803C4D-E47D-42AF-B215-25A2B9EBFE17}"/>
          </ac:spMkLst>
        </pc:spChg>
        <pc:spChg chg="mod">
          <ac:chgData name="Sondra Wendt" userId="7fc1a293-e3f8-4ace-9c9f-b4c1df36b071" providerId="ADAL" clId="{81BE5FA9-5B9B-4399-88F4-B967C11D2790}" dt="2020-07-31T18:31:30.070" v="569" actId="6549"/>
          <ac:spMkLst>
            <pc:docMk/>
            <pc:sldMk cId="410806289" sldId="1840"/>
            <ac:spMk id="7" creationId="{D663A5E9-7FA6-4316-A8FF-C6984CD44AC9}"/>
          </ac:spMkLst>
        </pc:spChg>
        <pc:picChg chg="mod">
          <ac:chgData name="Sondra Wendt" userId="7fc1a293-e3f8-4ace-9c9f-b4c1df36b071" providerId="ADAL" clId="{81BE5FA9-5B9B-4399-88F4-B967C11D2790}" dt="2020-07-31T18:31:41.481" v="570" actId="1036"/>
          <ac:picMkLst>
            <pc:docMk/>
            <pc:sldMk cId="410806289" sldId="1840"/>
            <ac:picMk id="4" creationId="{BCD70F38-3989-44FA-AE34-397572284E8E}"/>
          </ac:picMkLst>
        </pc:picChg>
      </pc:sldChg>
      <pc:sldChg chg="modSp mod modAnim">
        <pc:chgData name="Sondra Wendt" userId="7fc1a293-e3f8-4ace-9c9f-b4c1df36b071" providerId="ADAL" clId="{81BE5FA9-5B9B-4399-88F4-B967C11D2790}" dt="2020-07-31T21:20:55.372" v="1380" actId="255"/>
        <pc:sldMkLst>
          <pc:docMk/>
          <pc:sldMk cId="1883143286" sldId="1841"/>
        </pc:sldMkLst>
        <pc:spChg chg="mod">
          <ac:chgData name="Sondra Wendt" userId="7fc1a293-e3f8-4ace-9c9f-b4c1df36b071" providerId="ADAL" clId="{81BE5FA9-5B9B-4399-88F4-B967C11D2790}" dt="2020-07-31T21:16:41.964" v="1086" actId="20577"/>
          <ac:spMkLst>
            <pc:docMk/>
            <pc:sldMk cId="1883143286" sldId="1841"/>
            <ac:spMk id="4" creationId="{27B2D66D-4616-4602-9E85-7EFBFBB26325}"/>
          </ac:spMkLst>
        </pc:spChg>
        <pc:spChg chg="mod">
          <ac:chgData name="Sondra Wendt" userId="7fc1a293-e3f8-4ace-9c9f-b4c1df36b071" providerId="ADAL" clId="{81BE5FA9-5B9B-4399-88F4-B967C11D2790}" dt="2020-07-31T21:20:55.372" v="1380" actId="255"/>
          <ac:spMkLst>
            <pc:docMk/>
            <pc:sldMk cId="1883143286" sldId="1841"/>
            <ac:spMk id="5" creationId="{FF828251-692E-4857-BB04-9E9B5EEFEEBD}"/>
          </ac:spMkLst>
        </pc:spChg>
      </pc:sldChg>
      <pc:sldChg chg="modSp del mod">
        <pc:chgData name="Sondra Wendt" userId="7fc1a293-e3f8-4ace-9c9f-b4c1df36b071" providerId="ADAL" clId="{81BE5FA9-5B9B-4399-88F4-B967C11D2790}" dt="2020-07-31T21:23:10.410" v="1439" actId="2696"/>
        <pc:sldMkLst>
          <pc:docMk/>
          <pc:sldMk cId="29025341" sldId="1842"/>
        </pc:sldMkLst>
        <pc:spChg chg="mod">
          <ac:chgData name="Sondra Wendt" userId="7fc1a293-e3f8-4ace-9c9f-b4c1df36b071" providerId="ADAL" clId="{81BE5FA9-5B9B-4399-88F4-B967C11D2790}" dt="2020-07-31T21:23:04.358" v="1438" actId="20577"/>
          <ac:spMkLst>
            <pc:docMk/>
            <pc:sldMk cId="29025341" sldId="1842"/>
            <ac:spMk id="4" creationId="{27B2D66D-4616-4602-9E85-7EFBFBB26325}"/>
          </ac:spMkLst>
        </pc:spChg>
        <pc:spChg chg="mod">
          <ac:chgData name="Sondra Wendt" userId="7fc1a293-e3f8-4ace-9c9f-b4c1df36b071" providerId="ADAL" clId="{81BE5FA9-5B9B-4399-88F4-B967C11D2790}" dt="2020-07-31T21:22:58.599" v="1435" actId="20577"/>
          <ac:spMkLst>
            <pc:docMk/>
            <pc:sldMk cId="29025341" sldId="1842"/>
            <ac:spMk id="5" creationId="{FF828251-692E-4857-BB04-9E9B5EEFEEBD}"/>
          </ac:spMkLst>
        </pc:spChg>
      </pc:sldChg>
      <pc:sldChg chg="modSp mod">
        <pc:chgData name="Sondra Wendt" userId="7fc1a293-e3f8-4ace-9c9f-b4c1df36b071" providerId="ADAL" clId="{81BE5FA9-5B9B-4399-88F4-B967C11D2790}" dt="2020-07-31T23:51:55.546" v="2167" actId="20577"/>
        <pc:sldMkLst>
          <pc:docMk/>
          <pc:sldMk cId="2741914252" sldId="1842"/>
        </pc:sldMkLst>
        <pc:spChg chg="mod">
          <ac:chgData name="Sondra Wendt" userId="7fc1a293-e3f8-4ace-9c9f-b4c1df36b071" providerId="ADAL" clId="{81BE5FA9-5B9B-4399-88F4-B967C11D2790}" dt="2020-07-31T21:23:37.877" v="1490" actId="20577"/>
          <ac:spMkLst>
            <pc:docMk/>
            <pc:sldMk cId="2741914252" sldId="1842"/>
            <ac:spMk id="4" creationId="{27B2D66D-4616-4602-9E85-7EFBFBB26325}"/>
          </ac:spMkLst>
        </pc:spChg>
        <pc:spChg chg="mod">
          <ac:chgData name="Sondra Wendt" userId="7fc1a293-e3f8-4ace-9c9f-b4c1df36b071" providerId="ADAL" clId="{81BE5FA9-5B9B-4399-88F4-B967C11D2790}" dt="2020-07-31T23:51:55.546" v="2167" actId="20577"/>
          <ac:spMkLst>
            <pc:docMk/>
            <pc:sldMk cId="2741914252" sldId="1842"/>
            <ac:spMk id="5" creationId="{FF828251-692E-4857-BB04-9E9B5EEFEEBD}"/>
          </ac:spMkLst>
        </pc:spChg>
        <pc:picChg chg="mod">
          <ac:chgData name="Sondra Wendt" userId="7fc1a293-e3f8-4ace-9c9f-b4c1df36b071" providerId="ADAL" clId="{81BE5FA9-5B9B-4399-88F4-B967C11D2790}" dt="2020-07-31T21:35:20.555" v="1640" actId="1076"/>
          <ac:picMkLst>
            <pc:docMk/>
            <pc:sldMk cId="2741914252" sldId="1842"/>
            <ac:picMk id="9" creationId="{6C8E47C1-8DE4-475F-AB20-C86224B861EE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B9FB2-17A1-49CC-A54B-8087E1831851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3ACBA-7193-48F5-98FB-7F56D33FB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09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38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Change CTA to 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1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Change CTA to 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26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3ACBA-7193-48F5-98FB-7F56D33FBCB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010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43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3ACBA-7193-48F5-98FB-7F56D33FBC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780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3ACBA-7193-48F5-98FB-7F56D33FBC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63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Duplicate this slide for every Unit. Please work with the Council staff to include a personal note about each person </a:t>
            </a:r>
            <a:r>
              <a:rPr lang="en-US"/>
              <a:t>in these notes.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3ACBA-7193-48F5-98FB-7F56D33FBC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787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Duplicate this slide for every Unit. Please work with the Council staff to include a personal note about each person </a:t>
            </a:r>
            <a:r>
              <a:rPr lang="en-US"/>
              <a:t>in these notes.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3ACBA-7193-48F5-98FB-7F56D33FBC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604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Duplicate this slide for every Unit. Please work with the Council staff to include a personal note about each person </a:t>
            </a:r>
            <a:r>
              <a:rPr lang="en-US"/>
              <a:t>in these notes.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3ACBA-7193-48F5-98FB-7F56D33FBC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96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Duplicate this slide for every Unit. Please work with the Council staff to include a personal note about each person </a:t>
            </a:r>
            <a:r>
              <a:rPr lang="en-US"/>
              <a:t>in these notes.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3ACBA-7193-48F5-98FB-7F56D33FBC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66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Duplicate this slide for every Unit. Please work with the Council staff to include a personal note about each person </a:t>
            </a:r>
            <a:r>
              <a:rPr lang="en-US"/>
              <a:t>in these notes.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3ACBA-7193-48F5-98FB-7F56D33FBC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603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Duplicate this slide for every Unit. Please work with the Council staff to include a personal note about each person </a:t>
            </a:r>
            <a:r>
              <a:rPr lang="en-US"/>
              <a:t>in these notes.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3ACBA-7193-48F5-98FB-7F56D33FBC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466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2CBB3-A6E4-41D9-B129-F53659188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A9CD23-F904-44BC-9B88-C91E0302D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7889F-96DB-435C-B4FE-23CE6CF8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0528F-CFC2-4BDF-A57F-41328FD9D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AB2CA-112D-4281-BAA8-26E4A2D7C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57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5EE83-47BF-407E-8DC3-AC697D437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44C452-0D16-4BCA-B502-EE17B128D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ED40D-B6EC-4EAB-AA4F-EF9C9DDFC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9E3C-3BA3-4246-B374-777DE4E6A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FC266-4146-49AF-9AE0-90AF84158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75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D606DA-4BAD-4965-8A09-6DA8692F08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137AF1-FBC1-45B2-9169-A3CD57028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1DFE4-690C-4C9D-9DED-C71E3C034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DF5CB-711D-4C30-AA75-7F6F33625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BFC50-2F51-488A-AD74-0581A091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36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5D56B-E105-47BA-B000-554F7EDF74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A85B33-3A35-45C5-8FFE-D625F9672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C2E80-6DFD-443F-9F4D-4C6377CE6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78CE-6458-47A7-A24A-D75BA9E1C893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2E56D-CC6F-475D-8111-1CBCB7270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E2BAC-B305-4025-8851-B7BFAD7F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6DFAE-A44C-4B30-BA54-E12740777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49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0A5C9-308B-4DC4-A6FC-82B911505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2E386-9D61-4100-8C96-21ADD1117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A7A5F-7FE2-42A7-A0AD-010314E1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78CE-6458-47A7-A24A-D75BA9E1C893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DC410-3689-4B7B-8906-5204DEC56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154C6-15A3-4328-BDBF-540EA8BE0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6DFAE-A44C-4B30-BA54-E12740777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43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D8917-FB96-4546-86C6-87FC87B57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89F42-92A5-4520-A5FC-0CC9EE43D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8C821-F36C-43AE-8EE6-5CB778C47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78CE-6458-47A7-A24A-D75BA9E1C893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ED8ED-4932-4087-BFCE-595B5288D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17AC5-3F09-4280-9674-C0C62AE9D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6DFAE-A44C-4B30-BA54-E12740777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72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1AA69-B78B-4DE8-9519-9F6F0442E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A2C95-DF98-4E64-A182-25C46ED97A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098BF-351C-4D08-A0A7-EC845E5F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E8AAE-F206-48BE-9485-C9FE9720B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78CE-6458-47A7-A24A-D75BA9E1C893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D26C7D-AA25-4BF0-9073-5E6DB1D26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F36480-A3B5-40AA-BCA4-F2519C2D5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6DFAE-A44C-4B30-BA54-E12740777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69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E51DC-DAB0-4DEB-9C56-CC323C3D8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8318B-40A6-40B4-B943-AF020F64F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2843F-9D15-4981-8FEE-014EA730F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9A8098-6149-4880-8500-29943E8966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3D645A-9B17-4F72-9AAF-3EFC2B627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0927D0-6C68-4EB2-96AC-1608BFAF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78CE-6458-47A7-A24A-D75BA9E1C893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087766-5B1E-468D-9699-7980A1992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FD17A4-A8BD-4585-A1AD-288C3A246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6DFAE-A44C-4B30-BA54-E12740777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95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28CDC-9731-4354-B511-DC7FDC7C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87DD3D-725C-47C2-907D-10FD0AA85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78CE-6458-47A7-A24A-D75BA9E1C893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F159A-05B3-4E14-9C8B-364D94977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AACBE9-C6BD-48E0-837E-2C40F0C9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6DFAE-A44C-4B30-BA54-E12740777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ED51F0-BD47-448F-9E7F-EBA88C0A8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78CE-6458-47A7-A24A-D75BA9E1C893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71B091-D2AA-4491-A14B-D6BB4BD3A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6521F-D20F-447C-A37C-F35E86D2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6DFAE-A44C-4B30-BA54-E12740777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59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382F6-5607-47E6-BDBF-3792C9091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6DF5D-0268-4750-BC5F-0E5E7B997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41C07-D7B6-422C-9ABD-AB4B40955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69CA-5937-46BF-B40D-9AFE2BD43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78CE-6458-47A7-A24A-D75BA9E1C893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33D75E-BB8A-4F60-9349-95517F13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5D355D-3164-49B1-91F8-A6854A3D9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6DFAE-A44C-4B30-BA54-E12740777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63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3CDDB-0C66-40BB-A861-116752279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C3AB7-73F1-46A1-926B-0EB268408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1B156-6562-44F2-8ACF-DCACFBE3E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53A0A-0DC6-4FDF-8F42-0ED0253EC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C380D-3DAF-4DAF-BAF6-FC4570A94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85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0B48B-833F-430F-BA87-DAD41E19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317F7D-C6F1-4630-9AB9-2BE6CF84A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5060B-674D-413B-83F9-EB8A5971F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56AFA-B67B-4F2F-9FD0-2A32239CD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78CE-6458-47A7-A24A-D75BA9E1C893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80E1B8-93B5-4501-B5C6-186BF551D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63C63-DBA3-43E9-96A1-08218595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6DFAE-A44C-4B30-BA54-E12740777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98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6BD90-61C5-4823-B3BD-C9370E21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390AA3-936E-49DA-8E92-61F920CC4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2834E-4724-4FA8-8EE1-CB4A70AC6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78CE-6458-47A7-A24A-D75BA9E1C893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A0069-BB88-42F2-9369-BFF5AF9AB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069A5-8E7D-4699-8975-E2D3C0BBF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6DFAE-A44C-4B30-BA54-E12740777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91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02BAF-8031-4BD8-8621-33B9E7FE16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3D3C50-AC41-4F6D-9F02-CFF6C0674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A188C-AADC-4595-BEFC-E5C2696F7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78CE-6458-47A7-A24A-D75BA9E1C893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B2B93-54FF-444F-965B-9C2BAA1B4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800B0-6331-4547-AA6A-6C779298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6DFAE-A44C-4B30-BA54-E12740777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14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6A6E5-F2C3-49EC-AB71-0F6046731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2A305-FA63-475A-82AB-6293F9B50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B0263-B2E1-4268-8766-59DAB0155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546CA-A6A1-41E0-9F4A-7A468299A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85C46-24C6-4160-8276-D895E96E5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88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26604-FE39-4791-AB16-829DE44B5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61DCB-D52D-4CFC-8555-AACD36DC38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8B3EB-C42E-4743-BA7D-89BF05AB1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7BB286-B120-4A59-8950-CE543DBBC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C4902-2A9E-4AA3-A043-442BC7F8E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32FEB-8A04-436F-948B-400A60025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9F04D-78F4-4D2E-A1AE-40F395983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A0C32-AE2A-4C45-AABA-6586D447C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1B6942-8D77-4E93-807A-87F11D010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368E5-212A-48F2-9E8D-5D32E763CF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71AADB-E33D-4FA0-BAD2-C9261687FE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080203-E0B2-4A4E-BF09-64C01749B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986982-2057-4D9A-919A-0DEF0CDF3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EB7C58-170B-47D0-A916-B732FF2EA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8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4D601-6434-4090-A364-A3A054E0C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413160-73C0-42DC-BE16-ED0566795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481FE-915C-4931-B462-3377FE2C8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0187DC-8D67-4EC5-85E7-F75C85E3B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22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5D1CCC-0674-4C53-BCBB-34B1F4D0F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52F614-F42B-4EFA-8CA8-10787332D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04709-ED46-4456-BA1C-64BBBC4FA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16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F5C75-4049-4F7D-9F39-31A8375A6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01F4E-98A5-4E4C-BC84-01ABCE016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14C1E-F37B-43AD-94A6-3828306CE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06EB77-CC6E-4EFD-81A9-FBCC8423E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19FA1-898B-4711-9DB6-417E1A59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84E04-7258-49EE-A2A5-81A0641CF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03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5AD4E-BB0A-4886-A92E-1B94101C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E352B7-5365-4C79-AF8C-2A779653E4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556F1-0A3B-4963-983C-71B0438483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6173B-9FD2-494B-B5AA-632B173A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ACA5C-58E4-47F5-ABDD-4E5AB9A83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E3ADB-48DE-4118-A3CA-315E7F48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6007-5DE9-4C65-92A0-1A256125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08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837A6-82CE-4F25-9917-DDB97AAA5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10/22/2019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A5C2B-3DFA-49C7-9F3F-14A4219D76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AD110-708C-4C83-A9CE-FD73A94E0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B6007-5DE9-4C65-92A0-1A256125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0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A2D5AB-C2F2-4FBB-BA41-0FA0351A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5D517-75FF-4933-A2A5-95E558ECF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FFC36-99CC-4C2A-9112-DB3EBB7057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978CE-6458-47A7-A24A-D75BA9E1C893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CEBC1-9AC8-4500-88BA-5EC667A0C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BA259-5317-41F7-9A97-C58939FEF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6DFAE-A44C-4B30-BA54-E12740777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6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ils-end.com/online-direc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Matthew.Graham@scouting.or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support@trails-end.com" TargetMode="External"/><Relationship Id="rId4" Type="http://schemas.openxmlformats.org/officeDocument/2006/relationships/hyperlink" Target="mailto:sondra@ezinsuranceaz.com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www.trails-end.com/webinars" TargetMode="External"/><Relationship Id="rId4" Type="http://schemas.openxmlformats.org/officeDocument/2006/relationships/hyperlink" Target="http://www.trails-end.com/unit-registra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9BF7D12-CF1B-4932-8294-96643E329A82}"/>
              </a:ext>
            </a:extLst>
          </p:cNvPr>
          <p:cNvGrpSpPr/>
          <p:nvPr/>
        </p:nvGrpSpPr>
        <p:grpSpPr>
          <a:xfrm>
            <a:off x="0" y="-2715"/>
            <a:ext cx="12192000" cy="6860628"/>
            <a:chOff x="0" y="6250"/>
            <a:chExt cx="12192000" cy="68606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C718375-BEFF-49B0-B8C9-D7A05E413234}"/>
                </a:ext>
              </a:extLst>
            </p:cNvPr>
            <p:cNvGrpSpPr/>
            <p:nvPr/>
          </p:nvGrpSpPr>
          <p:grpSpPr>
            <a:xfrm>
              <a:off x="0" y="6250"/>
              <a:ext cx="12192000" cy="6860628"/>
              <a:chOff x="0" y="6250"/>
              <a:chExt cx="12192000" cy="6860628"/>
            </a:xfrm>
          </p:grpSpPr>
          <p:pic>
            <p:nvPicPr>
              <p:cNvPr id="10" name="Picture 9" descr="A picture containing outdoor, animal, man, standing&#10;&#10;Description automatically generated">
                <a:extLst>
                  <a:ext uri="{FF2B5EF4-FFF2-40B4-BE49-F238E27FC236}">
                    <a16:creationId xmlns:a16="http://schemas.microsoft.com/office/drawing/2014/main" id="{8DD80878-C146-4617-A18D-54C09E8D99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250"/>
                <a:ext cx="12192000" cy="6851750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7FA39719-C8D2-4B7C-A761-6F5AC6966B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8542" t="-32" r="12762" b="32"/>
              <a:stretch/>
            </p:blipFill>
            <p:spPr>
              <a:xfrm>
                <a:off x="5234414" y="8878"/>
                <a:ext cx="6957586" cy="6858000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8C679E-5F7F-4BBC-AD97-37FFBD3AE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0209" y="563736"/>
              <a:ext cx="1952625" cy="8001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407167D-CE3B-4F86-BB97-20F9374ED6EC}"/>
              </a:ext>
            </a:extLst>
          </p:cNvPr>
          <p:cNvSpPr txBox="1"/>
          <p:nvPr/>
        </p:nvSpPr>
        <p:spPr>
          <a:xfrm>
            <a:off x="188257" y="1790693"/>
            <a:ext cx="5549153" cy="7075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Grand Canyon Council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  <a:t>2020 Fall Sale Updates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  <a:t>*Join us on Facebook*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Grand Canyon Council        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   Fundraising Forum</a:t>
            </a:r>
            <a: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088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C4E591B1-7430-48BD-8EBD-4F46E577AF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" y="-101799"/>
            <a:ext cx="12181941" cy="68562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236270" y="300578"/>
            <a:ext cx="11574797" cy="707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399" b="1">
                <a:solidFill>
                  <a:schemeClr val="bg1"/>
                </a:solidFill>
                <a:latin typeface="Helvetica" pitchFamily="2" charset="0"/>
              </a:rPr>
              <a:t>Trail’s End Programs</a:t>
            </a:r>
          </a:p>
        </p:txBody>
      </p:sp>
      <p:sp>
        <p:nvSpPr>
          <p:cNvPr id="6" name="Shape 261">
            <a:extLst>
              <a:ext uri="{FF2B5EF4-FFF2-40B4-BE49-F238E27FC236}">
                <a16:creationId xmlns:a16="http://schemas.microsoft.com/office/drawing/2014/main" id="{BD5F1832-7737-4054-B69F-501A062C68C7}"/>
              </a:ext>
            </a:extLst>
          </p:cNvPr>
          <p:cNvSpPr/>
          <p:nvPr/>
        </p:nvSpPr>
        <p:spPr>
          <a:xfrm rot="16200000">
            <a:off x="-260494" y="3699022"/>
            <a:ext cx="4114800" cy="260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45" tIns="19045" rIns="19045" bIns="19045" anchor="ctr">
            <a:spAutoFit/>
          </a:bodyPr>
          <a:lstStyle/>
          <a:p>
            <a:pPr defTabSz="309475">
              <a:lnSpc>
                <a:spcPct val="80000"/>
              </a:lnSpc>
              <a:defRPr sz="1800"/>
            </a:pPr>
            <a:endParaRPr lang="en-US" b="1" kern="0">
              <a:latin typeface="Helvetica Neue Condensed Black" charset="0"/>
              <a:ea typeface="Helvetica Neue Condensed Black" charset="0"/>
              <a:cs typeface="Helvetica Neue Condensed Black" charset="0"/>
              <a:sym typeface="BebasNeueRegular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7A2E52A-462B-43E0-9CEE-740FC5E65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7095" y="6653401"/>
            <a:ext cx="771525" cy="102692"/>
          </a:xfrm>
        </p:spPr>
        <p:txBody>
          <a:bodyPr/>
          <a:lstStyle/>
          <a:p>
            <a:fld id="{383E00F3-DEE0-4A8F-B505-17C6A281DD61}" type="slidenum">
              <a:rPr lang="en-US" sz="750">
                <a:solidFill>
                  <a:prstClr val="black">
                    <a:tint val="75000"/>
                  </a:prst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pPr/>
              <a:t>10</a:t>
            </a:fld>
            <a:endParaRPr lang="en-US" sz="750">
              <a:solidFill>
                <a:prstClr val="black">
                  <a:tint val="75000"/>
                </a:prst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DD8837-49A9-4CE1-BF31-802E25B91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27835"/>
            <a:ext cx="12192000" cy="27851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CEE69B-6216-4B90-996A-1560BECD54A7}"/>
              </a:ext>
            </a:extLst>
          </p:cNvPr>
          <p:cNvSpPr txBox="1"/>
          <p:nvPr/>
        </p:nvSpPr>
        <p:spPr>
          <a:xfrm>
            <a:off x="1048721" y="1398908"/>
            <a:ext cx="10337894" cy="28448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en-US" sz="5200" dirty="0">
                <a:solidFill>
                  <a:srgbClr val="154072"/>
                </a:solidFill>
                <a:latin typeface="Arial Black" panose="020B0A04020102020204" pitchFamily="34" charset="0"/>
              </a:rPr>
              <a:t>Can your Scouts sell safely?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15407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How do we keep them safe?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17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erson, man, holding&#10;&#10;Description automatically generated">
            <a:extLst>
              <a:ext uri="{FF2B5EF4-FFF2-40B4-BE49-F238E27FC236}">
                <a16:creationId xmlns:a16="http://schemas.microsoft.com/office/drawing/2014/main" id="{3C7DAD34-7606-4CFB-9492-107E1F7DFC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" y="0"/>
            <a:ext cx="12187409" cy="6858000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A8865CC-A862-4AD6-B58E-4F72BABEC0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749" y="59139"/>
          <a:ext cx="5221276" cy="675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4" imgW="4663262" imgH="6035040" progId="AcroExch.Document.DC">
                  <p:embed/>
                </p:oleObj>
              </mc:Choice>
              <mc:Fallback>
                <p:oleObj name="Acrobat Document" r:id="rId4" imgW="4663262" imgH="6035040" progId="AcroExch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A8865CC-A862-4AD6-B58E-4F72BABEC0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5749" y="59139"/>
                        <a:ext cx="5221276" cy="6759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0257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E47C1-8DE4-475F-AB20-C86224B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" y="0"/>
            <a:ext cx="121851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B2D66D-4616-4602-9E85-7EFBFBB26325}"/>
              </a:ext>
            </a:extLst>
          </p:cNvPr>
          <p:cNvSpPr txBox="1"/>
          <p:nvPr/>
        </p:nvSpPr>
        <p:spPr>
          <a:xfrm>
            <a:off x="234743" y="299763"/>
            <a:ext cx="6443148" cy="7075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ONLINE DIRECT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B3F31C-B510-4E65-9B93-C0E755A3878F}"/>
              </a:ext>
            </a:extLst>
          </p:cNvPr>
          <p:cNvSpPr/>
          <p:nvPr/>
        </p:nvSpPr>
        <p:spPr>
          <a:xfrm>
            <a:off x="-303597" y="1722179"/>
            <a:ext cx="7288859" cy="4219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marR="0" lvl="2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Safe way for Scouts to sell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Scouts earn ‘</a:t>
            </a:r>
            <a:r>
              <a:rPr lang="en-US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More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Points’</a:t>
            </a:r>
            <a:r>
              <a:rPr kumimoji="0" lang="en-US" sz="1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towards TE Rewards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Traditional products and prices 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$10 opening price point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Shipping: $7.99 1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item / $.99 per additional item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handling of products/cash for Scout or unit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 TE App Online Direct features: 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Take Online Direct orders in the TE App 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Text order to customer to complete purchase on their phone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1D60BF-E0C1-4FEF-8D61-C9FAFFC12078}"/>
              </a:ext>
            </a:extLst>
          </p:cNvPr>
          <p:cNvSpPr/>
          <p:nvPr/>
        </p:nvSpPr>
        <p:spPr>
          <a:xfrm>
            <a:off x="2023476" y="6003372"/>
            <a:ext cx="6096000" cy="6635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Text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B2827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MYPLAN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62771 to download: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to Sell $1,000 Social Distancing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77AEC8-F16A-4906-B34E-BE830CAD4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525" y="1447061"/>
            <a:ext cx="3377529" cy="508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56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E47C1-8DE4-475F-AB20-C86224B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" y="0"/>
            <a:ext cx="121851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B2D66D-4616-4602-9E85-7EFBFBB26325}"/>
              </a:ext>
            </a:extLst>
          </p:cNvPr>
          <p:cNvSpPr txBox="1"/>
          <p:nvPr/>
        </p:nvSpPr>
        <p:spPr>
          <a:xfrm>
            <a:off x="234743" y="299763"/>
            <a:ext cx="6443148" cy="7075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Online Direct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62A58F-A786-445D-BA35-A7F05A389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566" y="2082230"/>
            <a:ext cx="8794867" cy="370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48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E47C1-8DE4-475F-AB20-C86224B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" y="0"/>
            <a:ext cx="12185114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8577F9-E8D4-4542-B8BA-B71956A7C2C7}"/>
              </a:ext>
            </a:extLst>
          </p:cNvPr>
          <p:cNvSpPr txBox="1"/>
          <p:nvPr/>
        </p:nvSpPr>
        <p:spPr>
          <a:xfrm>
            <a:off x="234742" y="299763"/>
            <a:ext cx="8942813" cy="7075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Start Selling Early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4D0CEB-A23F-4FA3-81E9-AFAC5543A0D6}"/>
              </a:ext>
            </a:extLst>
          </p:cNvPr>
          <p:cNvSpPr/>
          <p:nvPr/>
        </p:nvSpPr>
        <p:spPr>
          <a:xfrm>
            <a:off x="590107" y="1676851"/>
            <a:ext cx="9619213" cy="4475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b="1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Trail’s End Online Direct unit promotion: </a:t>
            </a:r>
          </a:p>
          <a:p>
            <a:pPr marL="742950" lvl="1" indent="-285750">
              <a:spcAft>
                <a:spcPts val="800"/>
              </a:spcAft>
              <a:buSzPct val="98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Earn 5% of Online Direct sales in an Amazon.com gift card – Jul 1-Aug 15.</a:t>
            </a:r>
          </a:p>
          <a:p>
            <a:pPr marL="1200150" lvl="2" indent="-285750">
              <a:spcAft>
                <a:spcPts val="800"/>
              </a:spcAft>
              <a:buSzPct val="98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must be registered by August 15, 2020 to qualify.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for other Promotions throughout the months of July and August!</a:t>
            </a:r>
          </a:p>
          <a:p>
            <a:pPr lvl="1">
              <a:lnSpc>
                <a:spcPct val="107000"/>
              </a:lnSpc>
            </a:pPr>
            <a:endParaRPr lang="en-US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Scout Online Direct Entrepreneur Challenge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1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200 Scouts sell $2,500 or more through Online Direct from July 1 – August 15 will receive a $200 Amazon.com Gift Card.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www.trails-end.com/online-direct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400" b="1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Scouts can do ‘Take Order / Pre-Sales’ in July &amp; August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Sell in the App – take credit cards and earn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‘More Points’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towards your TE Rewards.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Product to Units in September for pre-sales delivery.</a:t>
            </a:r>
          </a:p>
        </p:txBody>
      </p:sp>
    </p:spTree>
    <p:extLst>
      <p:ext uri="{BB962C8B-B14F-4D97-AF65-F5344CB8AC3E}">
        <p14:creationId xmlns:p14="http://schemas.microsoft.com/office/powerpoint/2010/main" val="36123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C4E591B1-7430-48BD-8EBD-4F46E577AF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" y="893"/>
            <a:ext cx="12181941" cy="68562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236270" y="300578"/>
            <a:ext cx="11574797" cy="707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399" b="1">
                <a:solidFill>
                  <a:schemeClr val="bg1"/>
                </a:solidFill>
                <a:latin typeface="Helvetica" pitchFamily="2" charset="0"/>
              </a:rPr>
              <a:t>Trail’s End Programs</a:t>
            </a:r>
          </a:p>
        </p:txBody>
      </p:sp>
      <p:sp>
        <p:nvSpPr>
          <p:cNvPr id="6" name="Shape 261">
            <a:extLst>
              <a:ext uri="{FF2B5EF4-FFF2-40B4-BE49-F238E27FC236}">
                <a16:creationId xmlns:a16="http://schemas.microsoft.com/office/drawing/2014/main" id="{BD5F1832-7737-4054-B69F-501A062C68C7}"/>
              </a:ext>
            </a:extLst>
          </p:cNvPr>
          <p:cNvSpPr/>
          <p:nvPr/>
        </p:nvSpPr>
        <p:spPr>
          <a:xfrm rot="16200000">
            <a:off x="-260494" y="3699022"/>
            <a:ext cx="4114800" cy="260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45" tIns="19045" rIns="19045" bIns="19045" anchor="ctr">
            <a:spAutoFit/>
          </a:bodyPr>
          <a:lstStyle/>
          <a:p>
            <a:pPr defTabSz="309475">
              <a:lnSpc>
                <a:spcPct val="80000"/>
              </a:lnSpc>
              <a:defRPr sz="1800"/>
            </a:pPr>
            <a:endParaRPr lang="en-US" b="1" kern="0">
              <a:latin typeface="Helvetica Neue Condensed Black" charset="0"/>
              <a:ea typeface="Helvetica Neue Condensed Black" charset="0"/>
              <a:cs typeface="Helvetica Neue Condensed Black" charset="0"/>
              <a:sym typeface="BebasNeueRegular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7A2E52A-462B-43E0-9CEE-740FC5E65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7095" y="6653401"/>
            <a:ext cx="771525" cy="102692"/>
          </a:xfrm>
        </p:spPr>
        <p:txBody>
          <a:bodyPr/>
          <a:lstStyle/>
          <a:p>
            <a:fld id="{383E00F3-DEE0-4A8F-B505-17C6A281DD61}" type="slidenum">
              <a:rPr lang="en-US" sz="750">
                <a:solidFill>
                  <a:prstClr val="black">
                    <a:tint val="75000"/>
                  </a:prst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pPr/>
              <a:t>15</a:t>
            </a:fld>
            <a:endParaRPr lang="en-US" sz="750">
              <a:solidFill>
                <a:prstClr val="black">
                  <a:tint val="75000"/>
                </a:prst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CEE69B-6216-4B90-996A-1560BECD54A7}"/>
              </a:ext>
            </a:extLst>
          </p:cNvPr>
          <p:cNvSpPr txBox="1"/>
          <p:nvPr/>
        </p:nvSpPr>
        <p:spPr>
          <a:xfrm>
            <a:off x="647126" y="1642748"/>
            <a:ext cx="11112799" cy="28448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407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Can my Scouts still sell using 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15407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the Traditional Methods?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aseline="0" dirty="0">
                <a:solidFill>
                  <a:srgbClr val="154072"/>
                </a:solidFill>
                <a:latin typeface="Arial Black" panose="020B0A04020102020204" pitchFamily="34" charset="0"/>
              </a:rPr>
              <a:t>(Storefront</a:t>
            </a:r>
            <a:r>
              <a:rPr lang="en-US" sz="5400" dirty="0">
                <a:solidFill>
                  <a:srgbClr val="154072"/>
                </a:solidFill>
                <a:latin typeface="Arial Black" panose="020B0A04020102020204" pitchFamily="34" charset="0"/>
              </a:rPr>
              <a:t> / Door to Door)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54072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154072"/>
                </a:solidFill>
                <a:latin typeface="Arial Black" panose="020B0A04020102020204" pitchFamily="34" charset="0"/>
              </a:rPr>
              <a:t>Yes!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54072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99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D70F38-3989-44FA-AE34-397572284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284" y="142091"/>
            <a:ext cx="1218511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B0097E-EAAB-45ED-8A9C-FDDF91A474F6}"/>
              </a:ext>
            </a:extLst>
          </p:cNvPr>
          <p:cNvSpPr txBox="1"/>
          <p:nvPr/>
        </p:nvSpPr>
        <p:spPr>
          <a:xfrm>
            <a:off x="234743" y="299763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Trail’s End App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F3B98F-0F32-4E78-A9EF-D1F846AAE6BF}"/>
              </a:ext>
            </a:extLst>
          </p:cNvPr>
          <p:cNvSpPr/>
          <p:nvPr/>
        </p:nvSpPr>
        <p:spPr>
          <a:xfrm>
            <a:off x="102018" y="1477287"/>
            <a:ext cx="11898198" cy="1122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1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4072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Improvements Based Upon Leader Feedback</a:t>
            </a:r>
          </a:p>
          <a:p>
            <a:pPr marL="228600" marR="0" lvl="1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4072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Faster…easier…simpler…time saver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645252-7D4E-450F-B05F-141BD7708068}"/>
              </a:ext>
            </a:extLst>
          </p:cNvPr>
          <p:cNvSpPr/>
          <p:nvPr/>
        </p:nvSpPr>
        <p:spPr>
          <a:xfrm>
            <a:off x="736553" y="2599902"/>
            <a:ext cx="10320902" cy="393954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Rebuilt in Google Flutter.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Scout registration; Takes less than 1 minute.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Checkout … 9 clicks to 4 by streamlining and eliminating extra steps.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Online Direct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TE App.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Sell face-to-face, swipe a card, ship online products directly to consumer.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Consolidated Scout and storefront views, reporting and actions.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Fewer clicks to find information and take action.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Simpler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inventory views by storefront and by Scout.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Re-associate storefront orders between shifts for easier managing sale.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917950-476C-4A5A-BEDC-7CC72494AA02}"/>
              </a:ext>
            </a:extLst>
          </p:cNvPr>
          <p:cNvSpPr/>
          <p:nvPr/>
        </p:nvSpPr>
        <p:spPr>
          <a:xfrm>
            <a:off x="1176057" y="6336511"/>
            <a:ext cx="6624051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 enhancements are LIVE!   Current App version 2.2.9</a:t>
            </a:r>
          </a:p>
        </p:txBody>
      </p:sp>
    </p:spTree>
    <p:extLst>
      <p:ext uri="{BB962C8B-B14F-4D97-AF65-F5344CB8AC3E}">
        <p14:creationId xmlns:p14="http://schemas.microsoft.com/office/powerpoint/2010/main" val="37286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E47C1-8DE4-475F-AB20-C86224B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" y="0"/>
            <a:ext cx="121851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B2D66D-4616-4602-9E85-7EFBFBB26325}"/>
              </a:ext>
            </a:extLst>
          </p:cNvPr>
          <p:cNvSpPr txBox="1"/>
          <p:nvPr/>
        </p:nvSpPr>
        <p:spPr>
          <a:xfrm>
            <a:off x="234743" y="299763"/>
            <a:ext cx="7701894" cy="7075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Accepting Credit/Debit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0F2809-CED0-4488-9BD3-92FF96C5009D}"/>
              </a:ext>
            </a:extLst>
          </p:cNvPr>
          <p:cNvSpPr/>
          <p:nvPr/>
        </p:nvSpPr>
        <p:spPr>
          <a:xfrm>
            <a:off x="3043396" y="1997871"/>
            <a:ext cx="8984483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EB282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CREDIT SALES ARE BEST FOR SCOUTS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TELL YOUR CUSTOMERS, “WE PREFER CREDIT/DEBIT”</a:t>
            </a:r>
          </a:p>
          <a:p>
            <a:pPr algn="ctr"/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 safer!</a:t>
            </a:r>
          </a:p>
          <a:p>
            <a:pPr algn="ctr"/>
            <a:r>
              <a:rPr lang="en-US" b="1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Trail’s End pays for all credit card fees!</a:t>
            </a:r>
          </a:p>
          <a:p>
            <a:pPr algn="ctr"/>
            <a:endParaRPr lang="en-US" b="1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Bigger Rewards </a:t>
            </a:r>
            <a:r>
              <a:rPr lang="en-US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Earn </a:t>
            </a:r>
            <a:r>
              <a:rPr lang="en-US" b="1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‘More Points’</a:t>
            </a:r>
            <a:r>
              <a:rPr lang="en-US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credit card sales in the Trail’s End 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Safer 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Scouts don’t have to handle cash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Sales </a:t>
            </a:r>
            <a:r>
              <a:rPr lang="en-US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Customers spent 27% more with credit vs. cash in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r>
              <a:rPr lang="en-US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Scouts can accept credit/debit with Square readers or manual entry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9BB30D7-5767-40DC-ADD0-8E9AC112B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1" t="22048" r="29460" b="10450"/>
          <a:stretch/>
        </p:blipFill>
        <p:spPr bwMode="auto">
          <a:xfrm>
            <a:off x="1591453" y="4416696"/>
            <a:ext cx="1204405" cy="173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9309364-B23E-4D57-9971-5D154CE4C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9" t="23204" r="27581" b="14993"/>
          <a:stretch/>
        </p:blipFill>
        <p:spPr bwMode="auto">
          <a:xfrm>
            <a:off x="303120" y="4416696"/>
            <a:ext cx="1246234" cy="173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4C98940-9A9B-46CB-B901-BD0F7AF271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1" r="46007" b="23658"/>
          <a:stretch/>
        </p:blipFill>
        <p:spPr bwMode="auto">
          <a:xfrm>
            <a:off x="234743" y="1704513"/>
            <a:ext cx="2561115" cy="255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47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C4E591B1-7430-48BD-8EBD-4F46E577A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3" y="-374"/>
            <a:ext cx="1218511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234743" y="299763"/>
            <a:ext cx="11577812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" pitchFamily="2" charset="0"/>
              </a:rPr>
              <a:t>Trail’s End App </a:t>
            </a:r>
          </a:p>
        </p:txBody>
      </p:sp>
      <p:sp>
        <p:nvSpPr>
          <p:cNvPr id="6" name="Shape 261">
            <a:extLst>
              <a:ext uri="{FF2B5EF4-FFF2-40B4-BE49-F238E27FC236}">
                <a16:creationId xmlns:a16="http://schemas.microsoft.com/office/drawing/2014/main" id="{BD5F1832-7737-4054-B69F-501A062C68C7}"/>
              </a:ext>
            </a:extLst>
          </p:cNvPr>
          <p:cNvSpPr/>
          <p:nvPr/>
        </p:nvSpPr>
        <p:spPr>
          <a:xfrm rot="16200000">
            <a:off x="-262150" y="3699120"/>
            <a:ext cx="4115872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defTabSz="309552">
              <a:lnSpc>
                <a:spcPct val="80000"/>
              </a:lnSpc>
              <a:defRPr sz="1800"/>
            </a:pPr>
            <a:endParaRPr lang="en-US" sz="1800" b="1" kern="0">
              <a:latin typeface="Helvetica Neue Condensed Black" charset="0"/>
              <a:ea typeface="Helvetica Neue Condensed Black" charset="0"/>
              <a:cs typeface="Helvetica Neue Condensed Black" charset="0"/>
              <a:sym typeface="BebasNeueRegular"/>
            </a:endParaRP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9D596D9C-C369-4A33-BF18-D8F3A1F0A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61" y="1507961"/>
            <a:ext cx="2386480" cy="5177447"/>
          </a:xfrm>
          <a:prstGeom prst="rect">
            <a:avLst/>
          </a:prstGeom>
        </p:spPr>
      </p:pic>
      <p:pic>
        <p:nvPicPr>
          <p:cNvPr id="22" name="Picture 21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612CAB-64C0-4D00-BACF-4CAEE364B3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32" y="1493577"/>
            <a:ext cx="2386480" cy="5177449"/>
          </a:xfrm>
          <a:prstGeom prst="rect">
            <a:avLst/>
          </a:prstGeom>
        </p:spPr>
      </p:pic>
      <p:pic>
        <p:nvPicPr>
          <p:cNvPr id="24" name="Picture 23" descr="A close up of a screen&#10;&#10;Description automatically generated">
            <a:extLst>
              <a:ext uri="{FF2B5EF4-FFF2-40B4-BE49-F238E27FC236}">
                <a16:creationId xmlns:a16="http://schemas.microsoft.com/office/drawing/2014/main" id="{7FEB40B2-4ACA-4C2E-BD12-4BF114EB4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267" y="1489754"/>
            <a:ext cx="2386479" cy="5177446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212E3DA-F442-4821-927B-2F04DFFA0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64" y="1507961"/>
            <a:ext cx="2386480" cy="512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CE863B-A37A-4FF0-AC79-CEBFE4E9BAC4}"/>
              </a:ext>
            </a:extLst>
          </p:cNvPr>
          <p:cNvSpPr txBox="1"/>
          <p:nvPr/>
        </p:nvSpPr>
        <p:spPr>
          <a:xfrm rot="16200000">
            <a:off x="-1410761" y="3708226"/>
            <a:ext cx="3772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AFFAE5-5475-48DA-B469-DEE9D132273F}"/>
              </a:ext>
            </a:extLst>
          </p:cNvPr>
          <p:cNvSpPr txBox="1"/>
          <p:nvPr/>
        </p:nvSpPr>
        <p:spPr>
          <a:xfrm rot="16200000">
            <a:off x="1954296" y="3640095"/>
            <a:ext cx="3772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234058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E47C1-8DE4-475F-AB20-C86224B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9" y="-142042"/>
            <a:ext cx="121851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B2D66D-4616-4602-9E85-7EFBFBB26325}"/>
              </a:ext>
            </a:extLst>
          </p:cNvPr>
          <p:cNvSpPr txBox="1"/>
          <p:nvPr/>
        </p:nvSpPr>
        <p:spPr>
          <a:xfrm>
            <a:off x="234743" y="299763"/>
            <a:ext cx="6443148" cy="7075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TRAIL’S END APP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A1D0D2-B415-4C41-83A6-02E5A6B8FBE3}"/>
              </a:ext>
            </a:extLst>
          </p:cNvPr>
          <p:cNvSpPr/>
          <p:nvPr/>
        </p:nvSpPr>
        <p:spPr>
          <a:xfrm>
            <a:off x="4029617" y="1503453"/>
            <a:ext cx="706583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EB2827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Key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Free Credit Card Processing - Paid by Trail's 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Real-time tracking and reporting of sales, inventory and storefront registrations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Families can turn in cash payments via credit 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System-calculated Scout sales for easy Trail's End Rewards ordering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Online Direct orders in the app as way to fundraise while social distancing</a:t>
            </a:r>
            <a:endParaRPr lang="en-US" b="0" i="0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EB282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Proven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Used by over 14,500 units &amp; 160,000 Scouts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 10% growth for units that recorded more than 75% of sales in the app in 2019​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Credit Card transactions averaged 27% higher than cash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12529"/>
              </a:solidFill>
              <a:effectLst/>
              <a:latin typeface="Roboto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F1FD71-DEB8-446F-92A9-4A7C87684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27" y="1277070"/>
            <a:ext cx="3430551" cy="516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E3A534-FAEE-434C-853A-F6AA1D6DDDD1}"/>
              </a:ext>
            </a:extLst>
          </p:cNvPr>
          <p:cNvSpPr/>
          <p:nvPr/>
        </p:nvSpPr>
        <p:spPr>
          <a:xfrm>
            <a:off x="4241534" y="5903535"/>
            <a:ext cx="6096000" cy="3736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Text </a:t>
            </a:r>
            <a:r>
              <a:rPr lang="en-US" b="1" dirty="0">
                <a:solidFill>
                  <a:srgbClr val="EB2827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62771 to download.</a:t>
            </a:r>
          </a:p>
        </p:txBody>
      </p:sp>
    </p:spTree>
    <p:extLst>
      <p:ext uri="{BB962C8B-B14F-4D97-AF65-F5344CB8AC3E}">
        <p14:creationId xmlns:p14="http://schemas.microsoft.com/office/powerpoint/2010/main" val="3046960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D70F38-3989-44FA-AE34-397572284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11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732468" y="299763"/>
            <a:ext cx="8351355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Helvetica" pitchFamily="2" charset="0"/>
              </a:rPr>
              <a:t>GCC 2019 Popcorn Sales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741710A-B884-4535-98BB-4C9E0E04F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1630" y="6602882"/>
            <a:ext cx="771726" cy="10271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3E00F3-DEE0-4A8F-B505-17C6A281DD61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Shape 261">
            <a:extLst>
              <a:ext uri="{FF2B5EF4-FFF2-40B4-BE49-F238E27FC236}">
                <a16:creationId xmlns:a16="http://schemas.microsoft.com/office/drawing/2014/main" id="{1D5A0BEB-FF04-4E55-9677-16A429732E65}"/>
              </a:ext>
            </a:extLst>
          </p:cNvPr>
          <p:cNvSpPr/>
          <p:nvPr/>
        </p:nvSpPr>
        <p:spPr>
          <a:xfrm>
            <a:off x="1485900" y="1640026"/>
            <a:ext cx="9349737" cy="4719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388" tIns="25388" rIns="25388" bIns="25388" anchor="ctr">
            <a:spAutoFit/>
          </a:bodyPr>
          <a:lstStyle/>
          <a:p>
            <a:pPr algn="ctr" defTabSz="412523">
              <a:lnSpc>
                <a:spcPct val="80000"/>
              </a:lnSpc>
              <a:defRPr sz="1800"/>
            </a:pPr>
            <a:endParaRPr lang="en-US" sz="4200" b="1" kern="0" dirty="0">
              <a:solidFill>
                <a:srgbClr val="000000"/>
              </a:solidFill>
              <a:latin typeface="Calibri" panose="020F0502020204030204"/>
              <a:ea typeface="Helvetica Neue Condensed Black" charset="0"/>
              <a:cs typeface="Helvetica Neue Condensed Black" charset="0"/>
              <a:sym typeface="BebasNeueRegular"/>
            </a:endParaRPr>
          </a:p>
          <a:p>
            <a:pPr algn="ctr" defTabSz="412523">
              <a:lnSpc>
                <a:spcPct val="80000"/>
              </a:lnSpc>
              <a:defRPr sz="1800"/>
            </a:pPr>
            <a:r>
              <a:rPr lang="en-US" sz="5999" b="1" kern="0" dirty="0">
                <a:solidFill>
                  <a:srgbClr val="000000"/>
                </a:solidFill>
                <a:latin typeface="Calibri" panose="020F0502020204030204"/>
                <a:ea typeface="Helvetica Neue Condensed Black" charset="0"/>
                <a:cs typeface="Helvetica Neue Condensed Black" charset="0"/>
                <a:sym typeface="BebasNeueRegular"/>
              </a:rPr>
              <a:t>$1,360,024</a:t>
            </a:r>
          </a:p>
          <a:p>
            <a:pPr algn="ctr" defTabSz="412523">
              <a:lnSpc>
                <a:spcPct val="80000"/>
              </a:lnSpc>
              <a:defRPr sz="1800"/>
            </a:pPr>
            <a:endParaRPr lang="en-US" sz="4200" b="1" kern="0" dirty="0">
              <a:solidFill>
                <a:srgbClr val="000000"/>
              </a:solidFill>
              <a:latin typeface="Calibri" panose="020F0502020204030204"/>
              <a:ea typeface="Helvetica Neue Condensed Black" charset="0"/>
              <a:cs typeface="Helvetica Neue Condensed Black" charset="0"/>
              <a:sym typeface="BebasNeueRegular"/>
            </a:endParaRPr>
          </a:p>
          <a:p>
            <a:pPr algn="ctr" defTabSz="412523">
              <a:lnSpc>
                <a:spcPct val="80000"/>
              </a:lnSpc>
              <a:defRPr sz="1800"/>
            </a:pPr>
            <a:r>
              <a:rPr lang="en-US" sz="4999" b="1" kern="0" dirty="0">
                <a:solidFill>
                  <a:srgbClr val="000000"/>
                </a:solidFill>
                <a:latin typeface="Calibri" panose="020F0502020204030204"/>
                <a:ea typeface="Helvetica Neue Condensed Black" charset="0"/>
                <a:cs typeface="Helvetica Neue Condensed Black" charset="0"/>
                <a:sym typeface="BebasNeueRegular"/>
              </a:rPr>
              <a:t>Increase of $60,886</a:t>
            </a:r>
            <a:endParaRPr lang="en-US" sz="3000" b="1" kern="0" dirty="0">
              <a:solidFill>
                <a:srgbClr val="000000"/>
              </a:solidFill>
              <a:latin typeface="Calibri" panose="020F0502020204030204"/>
              <a:ea typeface="Helvetica Neue Condensed Black" charset="0"/>
              <a:cs typeface="Helvetica Neue Condensed Black" charset="0"/>
              <a:sym typeface="BebasNeueRegular"/>
            </a:endParaRPr>
          </a:p>
          <a:p>
            <a:pPr algn="ctr" defTabSz="412523">
              <a:lnSpc>
                <a:spcPct val="80000"/>
              </a:lnSpc>
              <a:defRPr sz="1800"/>
            </a:pPr>
            <a:endParaRPr lang="en-US" sz="4200" b="1" kern="0" dirty="0">
              <a:solidFill>
                <a:srgbClr val="000000"/>
              </a:solidFill>
              <a:latin typeface="Calibri" panose="020F0502020204030204"/>
              <a:ea typeface="Helvetica Neue Condensed Black" charset="0"/>
              <a:cs typeface="Helvetica Neue Condensed Black" charset="0"/>
              <a:sym typeface="BebasNeueRegular"/>
            </a:endParaRPr>
          </a:p>
          <a:p>
            <a:pPr algn="ctr" defTabSz="412523">
              <a:lnSpc>
                <a:spcPct val="80000"/>
              </a:lnSpc>
              <a:defRPr sz="1800"/>
            </a:pPr>
            <a:r>
              <a:rPr lang="en-US" sz="4999" b="1" kern="0" dirty="0">
                <a:solidFill>
                  <a:srgbClr val="000000"/>
                </a:solidFill>
                <a:latin typeface="Calibri" panose="020F0502020204030204"/>
                <a:ea typeface="Helvetica Neue Condensed Black" charset="0"/>
                <a:cs typeface="Helvetica Neue Condensed Black" charset="0"/>
                <a:sym typeface="BebasNeueRegular"/>
              </a:rPr>
              <a:t>Growth over 2018 – 4.7%</a:t>
            </a:r>
          </a:p>
          <a:p>
            <a:pPr algn="ctr" defTabSz="412523">
              <a:lnSpc>
                <a:spcPct val="80000"/>
              </a:lnSpc>
              <a:defRPr sz="1800"/>
            </a:pPr>
            <a:endParaRPr lang="en-US" sz="4200" b="1" kern="0" dirty="0">
              <a:solidFill>
                <a:srgbClr val="000000"/>
              </a:solidFill>
              <a:latin typeface="Calibri" panose="020F0502020204030204"/>
              <a:ea typeface="Helvetica Neue Condensed Black" charset="0"/>
              <a:cs typeface="Helvetica Neue Condensed Black" charset="0"/>
              <a:sym typeface="BebasNeueRegular"/>
            </a:endParaRPr>
          </a:p>
          <a:p>
            <a:pPr algn="ctr" defTabSz="412523">
              <a:lnSpc>
                <a:spcPct val="80000"/>
              </a:lnSpc>
              <a:defRPr sz="1800"/>
            </a:pPr>
            <a:r>
              <a:rPr lang="en-US" sz="4999" b="1" kern="0" dirty="0">
                <a:solidFill>
                  <a:srgbClr val="000000"/>
                </a:solidFill>
                <a:latin typeface="Calibri" panose="020F0502020204030204"/>
                <a:ea typeface="Helvetica Neue Condensed Black" charset="0"/>
                <a:cs typeface="Helvetica Neue Condensed Black" charset="0"/>
                <a:sym typeface="BebasNeueRegular"/>
              </a:rPr>
              <a:t>Congrats!</a:t>
            </a:r>
          </a:p>
        </p:txBody>
      </p:sp>
    </p:spTree>
    <p:extLst>
      <p:ext uri="{BB962C8B-B14F-4D97-AF65-F5344CB8AC3E}">
        <p14:creationId xmlns:p14="http://schemas.microsoft.com/office/powerpoint/2010/main" val="152667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E47C1-8DE4-475F-AB20-C86224B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79" y="-142042"/>
            <a:ext cx="121851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B2D66D-4616-4602-9E85-7EFBFBB26325}"/>
              </a:ext>
            </a:extLst>
          </p:cNvPr>
          <p:cNvSpPr txBox="1"/>
          <p:nvPr/>
        </p:nvSpPr>
        <p:spPr>
          <a:xfrm>
            <a:off x="234743" y="299763"/>
            <a:ext cx="6443148" cy="7075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TRAIL’S END APP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E8D98A-2659-47D6-BA8B-0F853579C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579" y="1653241"/>
            <a:ext cx="12259579" cy="460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16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E47C1-8DE4-475F-AB20-C86224B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" y="0"/>
            <a:ext cx="121851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F44D72-59E2-4E3E-9406-AD03DFE3E3B8}"/>
              </a:ext>
            </a:extLst>
          </p:cNvPr>
          <p:cNvSpPr txBox="1"/>
          <p:nvPr/>
        </p:nvSpPr>
        <p:spPr>
          <a:xfrm>
            <a:off x="234742" y="299763"/>
            <a:ext cx="7332127" cy="7075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REGISTER YOUR UNIT!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493E4B-4030-4C08-BC83-9199CA1AD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62" y="1566862"/>
            <a:ext cx="10646565" cy="4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80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E47C1-8DE4-475F-AB20-C86224B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" y="0"/>
            <a:ext cx="121851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F44D72-59E2-4E3E-9406-AD03DFE3E3B8}"/>
              </a:ext>
            </a:extLst>
          </p:cNvPr>
          <p:cNvSpPr txBox="1"/>
          <p:nvPr/>
        </p:nvSpPr>
        <p:spPr>
          <a:xfrm>
            <a:off x="234742" y="299763"/>
            <a:ext cx="7332127" cy="7075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TRAIL’S END WEBINARS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29E2CD-1F0E-45DA-8F29-AEBA1060DA4A}"/>
              </a:ext>
            </a:extLst>
          </p:cNvPr>
          <p:cNvGrpSpPr/>
          <p:nvPr/>
        </p:nvGrpSpPr>
        <p:grpSpPr>
          <a:xfrm>
            <a:off x="1233386" y="1991300"/>
            <a:ext cx="9725227" cy="4153076"/>
            <a:chOff x="1134655" y="1398535"/>
            <a:chExt cx="9725227" cy="415307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B47A9C4-A15A-4121-8CB2-D8560FD6B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2543"/>
            <a:stretch/>
          </p:blipFill>
          <p:spPr>
            <a:xfrm>
              <a:off x="1134655" y="1398535"/>
              <a:ext cx="9725227" cy="415307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FF816F-4F94-44EF-BECF-5CDF27DB6CC3}"/>
                </a:ext>
              </a:extLst>
            </p:cNvPr>
            <p:cNvSpPr/>
            <p:nvPr/>
          </p:nvSpPr>
          <p:spPr>
            <a:xfrm>
              <a:off x="5754848" y="3429000"/>
              <a:ext cx="2701255" cy="24537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3152BC8-7293-4DC9-B8AD-1C2433F87D96}"/>
              </a:ext>
            </a:extLst>
          </p:cNvPr>
          <p:cNvSpPr txBox="1"/>
          <p:nvPr/>
        </p:nvSpPr>
        <p:spPr>
          <a:xfrm>
            <a:off x="3176197" y="6303613"/>
            <a:ext cx="583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Text </a:t>
            </a:r>
            <a:r>
              <a:rPr lang="en-US" sz="2400" b="1" dirty="0">
                <a:solidFill>
                  <a:srgbClr val="EB2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 62771 to Register!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62B2BD-12A7-41B1-84F6-FB1CD07753E6}"/>
              </a:ext>
            </a:extLst>
          </p:cNvPr>
          <p:cNvSpPr/>
          <p:nvPr/>
        </p:nvSpPr>
        <p:spPr>
          <a:xfrm>
            <a:off x="102018" y="1401871"/>
            <a:ext cx="11898198" cy="595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ctr">
              <a:lnSpc>
                <a:spcPct val="107000"/>
              </a:lnSpc>
            </a:pPr>
            <a:r>
              <a:rPr lang="en-US" sz="3200" dirty="0">
                <a:solidFill>
                  <a:srgbClr val="15407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Question Asked…Every Question Answered!</a:t>
            </a:r>
          </a:p>
        </p:txBody>
      </p:sp>
    </p:spTree>
    <p:extLst>
      <p:ext uri="{BB962C8B-B14F-4D97-AF65-F5344CB8AC3E}">
        <p14:creationId xmlns:p14="http://schemas.microsoft.com/office/powerpoint/2010/main" val="3860107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E47C1-8DE4-475F-AB20-C86224B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" y="0"/>
            <a:ext cx="121851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F44D72-59E2-4E3E-9406-AD03DFE3E3B8}"/>
              </a:ext>
            </a:extLst>
          </p:cNvPr>
          <p:cNvSpPr txBox="1"/>
          <p:nvPr/>
        </p:nvSpPr>
        <p:spPr>
          <a:xfrm>
            <a:off x="234743" y="299763"/>
            <a:ext cx="7097236" cy="7075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TRAIL’S END FACEBOOK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D71174-97E2-4E00-9E00-D5795072D9B1}"/>
              </a:ext>
            </a:extLst>
          </p:cNvPr>
          <p:cNvGrpSpPr/>
          <p:nvPr/>
        </p:nvGrpSpPr>
        <p:grpSpPr>
          <a:xfrm>
            <a:off x="1657884" y="1452785"/>
            <a:ext cx="9061187" cy="5441535"/>
            <a:chOff x="1602339" y="1483566"/>
            <a:chExt cx="8773302" cy="520753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2C193D8-72E0-47DA-ABBC-9C5AAA2082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882"/>
            <a:stretch/>
          </p:blipFill>
          <p:spPr>
            <a:xfrm>
              <a:off x="1602339" y="1483566"/>
              <a:ext cx="8773302" cy="520753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9888C92-7D38-4A7B-A177-C5F1C3C5E8CA}"/>
                </a:ext>
              </a:extLst>
            </p:cNvPr>
            <p:cNvSpPr/>
            <p:nvPr/>
          </p:nvSpPr>
          <p:spPr>
            <a:xfrm>
              <a:off x="1929468" y="3045204"/>
              <a:ext cx="8137321" cy="31878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3C10071-AE9B-4913-983E-1220B1A814FE}"/>
              </a:ext>
            </a:extLst>
          </p:cNvPr>
          <p:cNvSpPr txBox="1"/>
          <p:nvPr/>
        </p:nvSpPr>
        <p:spPr>
          <a:xfrm>
            <a:off x="3876953" y="2987875"/>
            <a:ext cx="583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Text </a:t>
            </a:r>
            <a:r>
              <a:rPr lang="en-US" sz="2400" b="1" dirty="0">
                <a:solidFill>
                  <a:srgbClr val="EB282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FACEBOOK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 62771 to join!</a:t>
            </a:r>
          </a:p>
        </p:txBody>
      </p:sp>
    </p:spTree>
    <p:extLst>
      <p:ext uri="{BB962C8B-B14F-4D97-AF65-F5344CB8AC3E}">
        <p14:creationId xmlns:p14="http://schemas.microsoft.com/office/powerpoint/2010/main" val="2141185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24B9C1-752B-4103-9D9C-672ECA9C37DE}"/>
              </a:ext>
            </a:extLst>
          </p:cNvPr>
          <p:cNvCxnSpPr>
            <a:cxnSpLocks/>
          </p:cNvCxnSpPr>
          <p:nvPr/>
        </p:nvCxnSpPr>
        <p:spPr>
          <a:xfrm>
            <a:off x="6557677" y="2189528"/>
            <a:ext cx="1240208" cy="215973"/>
          </a:xfrm>
          <a:prstGeom prst="straightConnector1">
            <a:avLst/>
          </a:prstGeom>
          <a:ln w="38100">
            <a:solidFill>
              <a:srgbClr val="1541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E47C1-8DE4-475F-AB20-C86224B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" y="0"/>
            <a:ext cx="121851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B2D66D-4616-4602-9E85-7EFBFBB26325}"/>
              </a:ext>
            </a:extLst>
          </p:cNvPr>
          <p:cNvSpPr txBox="1"/>
          <p:nvPr/>
        </p:nvSpPr>
        <p:spPr>
          <a:xfrm>
            <a:off x="234742" y="299763"/>
            <a:ext cx="7332127" cy="7075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Arial"/>
                <a:cs typeface="Arial"/>
              </a:rPr>
              <a:t>TRAIL’S END REWARDS</a:t>
            </a: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B12805-381B-4837-8CB0-DCC3A2795B6D}"/>
              </a:ext>
            </a:extLst>
          </p:cNvPr>
          <p:cNvCxnSpPr>
            <a:cxnSpLocks/>
          </p:cNvCxnSpPr>
          <p:nvPr/>
        </p:nvCxnSpPr>
        <p:spPr>
          <a:xfrm>
            <a:off x="4456590" y="1757779"/>
            <a:ext cx="1639410" cy="2450237"/>
          </a:xfrm>
          <a:prstGeom prst="line">
            <a:avLst/>
          </a:prstGeom>
          <a:ln w="28575">
            <a:solidFill>
              <a:srgbClr val="174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B75DF88-ED72-420A-85C2-2FB900AD3E1E}"/>
              </a:ext>
            </a:extLst>
          </p:cNvPr>
          <p:cNvSpPr/>
          <p:nvPr/>
        </p:nvSpPr>
        <p:spPr>
          <a:xfrm>
            <a:off x="5140072" y="1520447"/>
            <a:ext cx="596141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EB282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New in 2020</a:t>
            </a:r>
            <a:endParaRPr lang="en-US" sz="2000" b="0" i="0">
              <a:solidFill>
                <a:srgbClr val="EB2827"/>
              </a:solidFill>
              <a:effectLst/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Points based Rewards system encouraging Scouts to sell more with Online Direct and with credit cards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changes to the way they sell, Scouts can earn more Rewards faster!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6C6F08-01DC-4065-BE81-886914283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428" y="3389318"/>
            <a:ext cx="5500826" cy="2975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A69296-A40B-429E-8835-F12A64F00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85" y="1520447"/>
            <a:ext cx="4058505" cy="525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22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E47C1-8DE4-475F-AB20-C86224B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" y="0"/>
            <a:ext cx="121851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11D0C6-1CFD-4B1D-850A-0D879807D5AA}"/>
              </a:ext>
            </a:extLst>
          </p:cNvPr>
          <p:cNvSpPr txBox="1"/>
          <p:nvPr/>
        </p:nvSpPr>
        <p:spPr>
          <a:xfrm>
            <a:off x="234742" y="299763"/>
            <a:ext cx="9254491" cy="7075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Traditional Products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9B1A6F-F105-41F9-8EC9-7B8BC8B02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6170"/>
            <a:ext cx="12192000" cy="435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88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E47C1-8DE4-475F-AB20-C86224B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" y="-7831"/>
            <a:ext cx="121851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11D0C6-1CFD-4B1D-850A-0D879807D5AA}"/>
              </a:ext>
            </a:extLst>
          </p:cNvPr>
          <p:cNvSpPr txBox="1"/>
          <p:nvPr/>
        </p:nvSpPr>
        <p:spPr>
          <a:xfrm>
            <a:off x="234742" y="299763"/>
            <a:ext cx="9254491" cy="7075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ONLINE EXCLUSIVES</a:t>
            </a:r>
            <a:endParaRPr lang="en-US" dirty="0"/>
          </a:p>
        </p:txBody>
      </p:sp>
      <p:pic>
        <p:nvPicPr>
          <p:cNvPr id="5" name="Picture 5" descr="A picture containing table, water, snow, man&#10;&#10;Description generated with very high confidence">
            <a:extLst>
              <a:ext uri="{FF2B5EF4-FFF2-40B4-BE49-F238E27FC236}">
                <a16:creationId xmlns:a16="http://schemas.microsoft.com/office/drawing/2014/main" id="{E7BC1633-4AF3-4D14-9924-C1800F9FE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15" y="2329393"/>
            <a:ext cx="3129188" cy="2342391"/>
          </a:xfrm>
          <a:prstGeom prst="rect">
            <a:avLst/>
          </a:prstGeom>
        </p:spPr>
      </p:pic>
      <p:pic>
        <p:nvPicPr>
          <p:cNvPr id="6" name="Picture 6" descr="A person holding a sign&#10;&#10;Description generated with very high confidence">
            <a:extLst>
              <a:ext uri="{FF2B5EF4-FFF2-40B4-BE49-F238E27FC236}">
                <a16:creationId xmlns:a16="http://schemas.microsoft.com/office/drawing/2014/main" id="{946DC849-3A73-431C-8FD7-FA99E958D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393" y="2490250"/>
            <a:ext cx="1341831" cy="2020676"/>
          </a:xfrm>
          <a:prstGeom prst="rect">
            <a:avLst/>
          </a:prstGeom>
        </p:spPr>
      </p:pic>
      <p:pic>
        <p:nvPicPr>
          <p:cNvPr id="7" name="Picture 7" descr="A picture containing sitting, book, table, red&#10;&#10;Description generated with very high confidence">
            <a:extLst>
              <a:ext uri="{FF2B5EF4-FFF2-40B4-BE49-F238E27FC236}">
                <a16:creationId xmlns:a16="http://schemas.microsoft.com/office/drawing/2014/main" id="{49CBA3E6-BFDE-4E81-8DB3-A08D51A8F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853" y="1856030"/>
            <a:ext cx="2658206" cy="35392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3C9F28-7A3C-48F2-9CE0-E4E56BC40553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72DCAD-A1A4-4902-BC6D-0412EB1934D3}"/>
              </a:ext>
            </a:extLst>
          </p:cNvPr>
          <p:cNvSpPr/>
          <p:nvPr/>
        </p:nvSpPr>
        <p:spPr>
          <a:xfrm>
            <a:off x="494457" y="4423919"/>
            <a:ext cx="3354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87FAF1-4B54-4EB2-99BA-67EE9FB7B9D7}"/>
              </a:ext>
            </a:extLst>
          </p:cNvPr>
          <p:cNvSpPr txBox="1"/>
          <p:nvPr/>
        </p:nvSpPr>
        <p:spPr>
          <a:xfrm>
            <a:off x="287595" y="4703649"/>
            <a:ext cx="3768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(2) Dark Chocolate Salted caramels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(1) Chocolatey Caramel Crunch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7A4A02-F00C-455A-8FAD-027DD1DB2D1D}"/>
              </a:ext>
            </a:extLst>
          </p:cNvPr>
          <p:cNvSpPr txBox="1"/>
          <p:nvPr/>
        </p:nvSpPr>
        <p:spPr>
          <a:xfrm>
            <a:off x="5319307" y="4687441"/>
            <a:ext cx="1977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Chocolatey Caramel Crunch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E9DCE2-DB84-4E6A-8B41-5A4A608E3B62}"/>
              </a:ext>
            </a:extLst>
          </p:cNvPr>
          <p:cNvSpPr txBox="1"/>
          <p:nvPr/>
        </p:nvSpPr>
        <p:spPr>
          <a:xfrm>
            <a:off x="9102260" y="4703649"/>
            <a:ext cx="2351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Unbelievable Butter (12pk)</a:t>
            </a:r>
          </a:p>
        </p:txBody>
      </p:sp>
    </p:spTree>
    <p:extLst>
      <p:ext uri="{BB962C8B-B14F-4D97-AF65-F5344CB8AC3E}">
        <p14:creationId xmlns:p14="http://schemas.microsoft.com/office/powerpoint/2010/main" val="3410916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24B9C1-752B-4103-9D9C-672ECA9C37DE}"/>
              </a:ext>
            </a:extLst>
          </p:cNvPr>
          <p:cNvCxnSpPr>
            <a:cxnSpLocks/>
          </p:cNvCxnSpPr>
          <p:nvPr/>
        </p:nvCxnSpPr>
        <p:spPr>
          <a:xfrm>
            <a:off x="6557677" y="2189528"/>
            <a:ext cx="1240208" cy="215973"/>
          </a:xfrm>
          <a:prstGeom prst="straightConnector1">
            <a:avLst/>
          </a:prstGeom>
          <a:ln w="38100">
            <a:solidFill>
              <a:srgbClr val="1541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E47C1-8DE4-475F-AB20-C86224B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" y="0"/>
            <a:ext cx="121851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B2D66D-4616-4602-9E85-7EFBFBB26325}"/>
              </a:ext>
            </a:extLst>
          </p:cNvPr>
          <p:cNvSpPr txBox="1"/>
          <p:nvPr/>
        </p:nvSpPr>
        <p:spPr>
          <a:xfrm>
            <a:off x="234742" y="299763"/>
            <a:ext cx="9682256" cy="7075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TRAIL’S END READERS PROMOTION</a:t>
            </a:r>
            <a:endParaRPr lang="en-US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8B7959-94DA-479F-B80D-E60505C4E97E}"/>
              </a:ext>
            </a:extLst>
          </p:cNvPr>
          <p:cNvSpPr/>
          <p:nvPr/>
        </p:nvSpPr>
        <p:spPr>
          <a:xfrm>
            <a:off x="377073" y="2413338"/>
            <a:ext cx="1181148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Montserrat-Bold"/>
              </a:rPr>
              <a:t>Square Readers for Scouts – redeemed in the Trail’s End App beginning July 1:</a:t>
            </a:r>
          </a:p>
          <a:p>
            <a:r>
              <a:rPr lang="en-US" b="1" dirty="0">
                <a:latin typeface="Montserrat-Bold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-Regular"/>
              </a:rPr>
              <a:t>Scouts who sold $1,000 - $3,499 in 2019 will receive a Square reader (headphone or lightning)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Montserrat-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-Regular"/>
              </a:rPr>
              <a:t>Scouts who sold $3,500+ in 2019 will receive a contactless Bluetooth reader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053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24B9C1-752B-4103-9D9C-672ECA9C37DE}"/>
              </a:ext>
            </a:extLst>
          </p:cNvPr>
          <p:cNvCxnSpPr>
            <a:cxnSpLocks/>
          </p:cNvCxnSpPr>
          <p:nvPr/>
        </p:nvCxnSpPr>
        <p:spPr>
          <a:xfrm>
            <a:off x="6557677" y="2189528"/>
            <a:ext cx="1240208" cy="215973"/>
          </a:xfrm>
          <a:prstGeom prst="straightConnector1">
            <a:avLst/>
          </a:prstGeom>
          <a:ln w="38100">
            <a:solidFill>
              <a:srgbClr val="1541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E47C1-8DE4-475F-AB20-C86224B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" y="0"/>
            <a:ext cx="121851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B2D66D-4616-4602-9E85-7EFBFBB26325}"/>
              </a:ext>
            </a:extLst>
          </p:cNvPr>
          <p:cNvSpPr txBox="1"/>
          <p:nvPr/>
        </p:nvSpPr>
        <p:spPr>
          <a:xfrm>
            <a:off x="234742" y="299763"/>
            <a:ext cx="9682256" cy="7075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COMMISSION &amp; KEY DATES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828251-692E-4857-BB04-9E9B5EEFEEBD}"/>
              </a:ext>
            </a:extLst>
          </p:cNvPr>
          <p:cNvSpPr/>
          <p:nvPr/>
        </p:nvSpPr>
        <p:spPr>
          <a:xfrm>
            <a:off x="311728" y="1481085"/>
            <a:ext cx="12118019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u="sng" dirty="0"/>
              <a:t>Commission for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35% on ALL sales!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lvl="0"/>
            <a:r>
              <a:rPr lang="en-US" sz="4200" b="1" u="sng" dirty="0">
                <a:solidFill>
                  <a:prstClr val="black"/>
                </a:solidFill>
              </a:rPr>
              <a:t>Key Dates for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Storefront Signups Open – August 17 @ 10a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1</a:t>
            </a:r>
            <a:r>
              <a:rPr lang="en-US" sz="3200" b="1" baseline="30000" dirty="0"/>
              <a:t>st</a:t>
            </a:r>
            <a:r>
              <a:rPr lang="en-US" sz="3200" b="1" dirty="0"/>
              <a:t> Order Date – Unit Orders Due Monday August 31</a:t>
            </a:r>
            <a:r>
              <a:rPr lang="en-US" sz="3200" b="1" baseline="30000" dirty="0"/>
              <a:t>st</a:t>
            </a:r>
            <a:r>
              <a:rPr lang="en-US" b="1" dirty="0"/>
              <a:t> 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1</a:t>
            </a:r>
            <a:r>
              <a:rPr lang="en-US" sz="3200" b="1" baseline="30000" dirty="0"/>
              <a:t>st</a:t>
            </a:r>
            <a:r>
              <a:rPr lang="en-US" sz="3200" b="1" dirty="0"/>
              <a:t> Order Delivery Date – Saturday September 17</a:t>
            </a:r>
            <a:r>
              <a:rPr lang="en-US" sz="3200" b="1" baseline="30000" dirty="0"/>
              <a:t>th</a:t>
            </a:r>
            <a:r>
              <a:rPr lang="en-US" sz="3200" b="1" dirty="0"/>
              <a:t> &amp; 18</a:t>
            </a:r>
            <a:r>
              <a:rPr lang="en-US" sz="3200" b="1" baseline="30000" dirty="0"/>
              <a:t>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Additional order dates -  on Sept 21, Oct 5, and Nov 2 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baseline="30000" dirty="0"/>
          </a:p>
          <a:p>
            <a:endParaRPr lang="en-US" sz="3200" b="1" baseline="30000" dirty="0"/>
          </a:p>
        </p:txBody>
      </p:sp>
    </p:spTree>
    <p:extLst>
      <p:ext uri="{BB962C8B-B14F-4D97-AF65-F5344CB8AC3E}">
        <p14:creationId xmlns:p14="http://schemas.microsoft.com/office/powerpoint/2010/main" val="169043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24B9C1-752B-4103-9D9C-672ECA9C37DE}"/>
              </a:ext>
            </a:extLst>
          </p:cNvPr>
          <p:cNvCxnSpPr>
            <a:cxnSpLocks/>
          </p:cNvCxnSpPr>
          <p:nvPr/>
        </p:nvCxnSpPr>
        <p:spPr>
          <a:xfrm>
            <a:off x="6557677" y="2189528"/>
            <a:ext cx="1240208" cy="215973"/>
          </a:xfrm>
          <a:prstGeom prst="straightConnector1">
            <a:avLst/>
          </a:prstGeom>
          <a:ln w="38100">
            <a:solidFill>
              <a:srgbClr val="1541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E47C1-8DE4-475F-AB20-C86224B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" y="0"/>
            <a:ext cx="121851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B2D66D-4616-4602-9E85-7EFBFBB26325}"/>
              </a:ext>
            </a:extLst>
          </p:cNvPr>
          <p:cNvSpPr txBox="1"/>
          <p:nvPr/>
        </p:nvSpPr>
        <p:spPr>
          <a:xfrm>
            <a:off x="234742" y="299763"/>
            <a:ext cx="9682256" cy="7075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COUNCIL INCENTIVE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828251-692E-4857-BB04-9E9B5EEFEEBD}"/>
              </a:ext>
            </a:extLst>
          </p:cNvPr>
          <p:cNvSpPr/>
          <p:nvPr/>
        </p:nvSpPr>
        <p:spPr>
          <a:xfrm>
            <a:off x="311728" y="1481085"/>
            <a:ext cx="12118019" cy="5981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u="sng" dirty="0"/>
              <a:t>$1500 SALES LEVEL</a:t>
            </a:r>
          </a:p>
          <a:p>
            <a:pPr algn="ctr"/>
            <a:endParaRPr lang="en-US" sz="3200" b="1" dirty="0"/>
          </a:p>
          <a:p>
            <a:pPr algn="ctr"/>
            <a:r>
              <a:rPr lang="en-US" sz="4400" b="1" dirty="0"/>
              <a:t>$125 Voucher Summer camp</a:t>
            </a:r>
          </a:p>
          <a:p>
            <a:pPr algn="ctr"/>
            <a:r>
              <a:rPr lang="en-US" sz="4400" b="1" dirty="0"/>
              <a:t>or</a:t>
            </a:r>
          </a:p>
          <a:p>
            <a:pPr algn="ctr"/>
            <a:r>
              <a:rPr lang="en-US" sz="4400" b="1" dirty="0"/>
              <a:t>$100 Scout Shop gift card</a:t>
            </a:r>
          </a:p>
          <a:p>
            <a:pPr algn="ctr"/>
            <a:endParaRPr lang="en-US" sz="4400" b="1" dirty="0"/>
          </a:p>
          <a:p>
            <a:pPr algn="ctr"/>
            <a:r>
              <a:rPr lang="en-US" sz="3600" b="1" dirty="0"/>
              <a:t>*Vouchers for 2020 summer camp may be used in 2021 and combined with this year’s voucher*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baseline="30000" dirty="0"/>
          </a:p>
          <a:p>
            <a:endParaRPr lang="en-US" sz="3200" b="1" baseline="30000" dirty="0"/>
          </a:p>
        </p:txBody>
      </p:sp>
    </p:spTree>
    <p:extLst>
      <p:ext uri="{BB962C8B-B14F-4D97-AF65-F5344CB8AC3E}">
        <p14:creationId xmlns:p14="http://schemas.microsoft.com/office/powerpoint/2010/main" val="1883143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D70F38-3989-44FA-AE34-397572284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" y="0"/>
            <a:ext cx="1218511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732468" y="299763"/>
            <a:ext cx="8351355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Helvetica" pitchFamily="2" charset="0"/>
              </a:rPr>
              <a:t>Top Selling Scouts 2019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741710A-B884-4535-98BB-4C9E0E04F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1630" y="6602882"/>
            <a:ext cx="771726" cy="10271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3E00F3-DEE0-4A8F-B505-17C6A281DD61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3A5E9-7FA6-4316-A8FF-C6984CD44AC9}"/>
              </a:ext>
            </a:extLst>
          </p:cNvPr>
          <p:cNvSpPr txBox="1"/>
          <p:nvPr/>
        </p:nvSpPr>
        <p:spPr>
          <a:xfrm>
            <a:off x="9589313" y="2232178"/>
            <a:ext cx="2984524" cy="28448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407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#20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154072"/>
                </a:solidFill>
                <a:latin typeface="Arial Black" panose="020B0A04020102020204" pitchFamily="34" charset="0"/>
              </a:rPr>
              <a:t>Thru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407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#11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54072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8581F-87B8-412B-83A4-765942566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13" y="1673845"/>
            <a:ext cx="9199391" cy="483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7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24B9C1-752B-4103-9D9C-672ECA9C37DE}"/>
              </a:ext>
            </a:extLst>
          </p:cNvPr>
          <p:cNvCxnSpPr>
            <a:cxnSpLocks/>
          </p:cNvCxnSpPr>
          <p:nvPr/>
        </p:nvCxnSpPr>
        <p:spPr>
          <a:xfrm>
            <a:off x="6557677" y="2189528"/>
            <a:ext cx="1240208" cy="215973"/>
          </a:xfrm>
          <a:prstGeom prst="straightConnector1">
            <a:avLst/>
          </a:prstGeom>
          <a:ln w="38100">
            <a:solidFill>
              <a:srgbClr val="1541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E47C1-8DE4-475F-AB20-C86224B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66" y="-34636"/>
            <a:ext cx="121851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B2D66D-4616-4602-9E85-7EFBFBB26325}"/>
              </a:ext>
            </a:extLst>
          </p:cNvPr>
          <p:cNvSpPr txBox="1"/>
          <p:nvPr/>
        </p:nvSpPr>
        <p:spPr>
          <a:xfrm>
            <a:off x="234742" y="299763"/>
            <a:ext cx="9682256" cy="7075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EXAMPLE EARNINGS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828251-692E-4857-BB04-9E9B5EEFEEBD}"/>
              </a:ext>
            </a:extLst>
          </p:cNvPr>
          <p:cNvSpPr/>
          <p:nvPr/>
        </p:nvSpPr>
        <p:spPr>
          <a:xfrm>
            <a:off x="36990" y="1515721"/>
            <a:ext cx="12118019" cy="6227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$500 SALES </a:t>
            </a:r>
            <a:r>
              <a:rPr lang="en-US" sz="3200" dirty="0"/>
              <a:t> - $175 comm, $25 early bonus = 40%</a:t>
            </a:r>
          </a:p>
          <a:p>
            <a:r>
              <a:rPr lang="en-US" sz="3200" b="1" dirty="0"/>
              <a:t>$1500 Sales </a:t>
            </a:r>
            <a:r>
              <a:rPr lang="en-US" sz="3200" dirty="0"/>
              <a:t>- $525 comm, $75 early bonus, $125 camp credit = 48%</a:t>
            </a:r>
          </a:p>
          <a:p>
            <a:r>
              <a:rPr lang="en-US" sz="3200" b="1"/>
              <a:t>$2000 </a:t>
            </a:r>
            <a:r>
              <a:rPr lang="en-US" sz="3200" b="1" dirty="0"/>
              <a:t>Sales </a:t>
            </a:r>
            <a:r>
              <a:rPr lang="en-US" sz="3200" dirty="0"/>
              <a:t>- $875 comm, $125 early bonus, $125 camp credit = 45%</a:t>
            </a:r>
          </a:p>
          <a:p>
            <a:endParaRPr lang="en-US" sz="3200" b="1" dirty="0"/>
          </a:p>
          <a:p>
            <a:r>
              <a:rPr lang="en-US" sz="3200" b="1" u="sng" dirty="0"/>
              <a:t>Plus estimated prize level </a:t>
            </a:r>
            <a:r>
              <a:rPr lang="en-US" sz="2400" b="1" dirty="0"/>
              <a:t>(will vary depending on points earned/transaction type)</a:t>
            </a:r>
          </a:p>
          <a:p>
            <a:endParaRPr lang="en-US" sz="1000" b="1" dirty="0"/>
          </a:p>
          <a:p>
            <a:r>
              <a:rPr lang="en-US" sz="2800" b="1" dirty="0"/>
              <a:t>$500 Sales – </a:t>
            </a:r>
            <a:r>
              <a:rPr lang="en-US" sz="2800" dirty="0"/>
              <a:t>600 pts $20 </a:t>
            </a:r>
            <a:r>
              <a:rPr lang="en-US" sz="2800" b="1" dirty="0"/>
              <a:t>(44%), </a:t>
            </a:r>
            <a:r>
              <a:rPr lang="en-US" sz="2800" dirty="0"/>
              <a:t>800 pts $30 </a:t>
            </a:r>
            <a:r>
              <a:rPr lang="en-US" sz="2800" b="1" dirty="0"/>
              <a:t>(46% ), </a:t>
            </a:r>
            <a:r>
              <a:rPr lang="en-US" sz="2800" dirty="0"/>
              <a:t>1000 pts $40 </a:t>
            </a:r>
            <a:r>
              <a:rPr lang="en-US" sz="2800" b="1" dirty="0"/>
              <a:t>(48%)</a:t>
            </a:r>
          </a:p>
          <a:p>
            <a:endParaRPr lang="en-US" sz="2800" b="1" dirty="0"/>
          </a:p>
          <a:p>
            <a:r>
              <a:rPr lang="en-US" sz="2800" b="1" dirty="0"/>
              <a:t>$1500 Sales – </a:t>
            </a:r>
            <a:r>
              <a:rPr lang="en-US" sz="2800" dirty="0"/>
              <a:t>2000 pts $80 </a:t>
            </a:r>
            <a:r>
              <a:rPr lang="en-US" sz="2800" b="1" dirty="0"/>
              <a:t>(53%), </a:t>
            </a:r>
            <a:r>
              <a:rPr lang="en-US" sz="2800" dirty="0"/>
              <a:t>2500 pts $100 </a:t>
            </a:r>
            <a:r>
              <a:rPr lang="en-US" sz="2800" b="1" dirty="0"/>
              <a:t>(55%), </a:t>
            </a:r>
            <a:r>
              <a:rPr lang="en-US" sz="2800" dirty="0"/>
              <a:t>3000 pts $200 </a:t>
            </a:r>
            <a:r>
              <a:rPr lang="en-US" sz="2800" b="1" dirty="0"/>
              <a:t>(61%)</a:t>
            </a:r>
          </a:p>
          <a:p>
            <a:endParaRPr lang="en-US" sz="2800" b="1" dirty="0"/>
          </a:p>
          <a:p>
            <a:r>
              <a:rPr lang="en-US" sz="2800" b="1" dirty="0"/>
              <a:t>$2000 Sales – </a:t>
            </a:r>
            <a:r>
              <a:rPr lang="en-US" sz="2800" dirty="0"/>
              <a:t>3000 pts $200 </a:t>
            </a:r>
            <a:r>
              <a:rPr lang="en-US" sz="2800" b="1" dirty="0"/>
              <a:t>(66%), </a:t>
            </a:r>
            <a:r>
              <a:rPr lang="en-US" sz="2800" dirty="0"/>
              <a:t>3500 pts $250 </a:t>
            </a:r>
            <a:r>
              <a:rPr lang="en-US" sz="2800" b="1" dirty="0"/>
              <a:t>(69%), </a:t>
            </a:r>
            <a:r>
              <a:rPr lang="en-US" sz="2800" dirty="0"/>
              <a:t>4000 pts $300 </a:t>
            </a:r>
            <a:r>
              <a:rPr lang="en-US" sz="2800" b="1" dirty="0"/>
              <a:t>(71%)</a:t>
            </a:r>
          </a:p>
          <a:p>
            <a:pPr algn="ctr"/>
            <a:endParaRPr lang="en-US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baseline="30000" dirty="0"/>
          </a:p>
          <a:p>
            <a:endParaRPr lang="en-US" sz="3200" b="1" baseline="30000" dirty="0"/>
          </a:p>
        </p:txBody>
      </p:sp>
    </p:spTree>
    <p:extLst>
      <p:ext uri="{BB962C8B-B14F-4D97-AF65-F5344CB8AC3E}">
        <p14:creationId xmlns:p14="http://schemas.microsoft.com/office/powerpoint/2010/main" val="2741914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E47C1-8DE4-475F-AB20-C86224B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" y="0"/>
            <a:ext cx="121851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F44D72-59E2-4E3E-9406-AD03DFE3E3B8}"/>
              </a:ext>
            </a:extLst>
          </p:cNvPr>
          <p:cNvSpPr txBox="1"/>
          <p:nvPr/>
        </p:nvSpPr>
        <p:spPr>
          <a:xfrm>
            <a:off x="234743" y="299763"/>
            <a:ext cx="7097236" cy="7075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WHAT NOW?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C0B900-A374-485F-A3AA-7091756EC02C}"/>
              </a:ext>
            </a:extLst>
          </p:cNvPr>
          <p:cNvSpPr/>
          <p:nvPr/>
        </p:nvSpPr>
        <p:spPr>
          <a:xfrm>
            <a:off x="377073" y="2413338"/>
            <a:ext cx="39498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Montserrat-Regular"/>
              </a:rPr>
              <a:t>1. </a:t>
            </a:r>
            <a:r>
              <a:rPr lang="en-US" sz="2400" b="1" u="sng" dirty="0">
                <a:latin typeface="Montserrat-Regular"/>
              </a:rPr>
              <a:t>JOIN</a:t>
            </a:r>
            <a:r>
              <a:rPr lang="en-US" sz="2400" dirty="0">
                <a:latin typeface="Montserrat-Regular"/>
              </a:rPr>
              <a:t> Facebook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Montserrat-Bold"/>
            </a:endParaRPr>
          </a:p>
          <a:p>
            <a:r>
              <a:rPr lang="en-US" sz="2400" dirty="0">
                <a:latin typeface="Montserrat-Regular"/>
              </a:rPr>
              <a:t>2. </a:t>
            </a:r>
            <a:r>
              <a:rPr lang="en-US" sz="2400" b="1" u="sng" dirty="0">
                <a:latin typeface="Montserrat-Regular"/>
              </a:rPr>
              <a:t>REGISTER</a:t>
            </a:r>
            <a:r>
              <a:rPr lang="en-US" sz="2400" dirty="0">
                <a:latin typeface="Montserrat-Regular"/>
              </a:rPr>
              <a:t> for a Webinar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Montserrat-Regular"/>
            </a:endParaRPr>
          </a:p>
          <a:p>
            <a:r>
              <a:rPr lang="en-US" sz="2400" dirty="0">
                <a:latin typeface="Montserrat-Regular"/>
              </a:rPr>
              <a:t>3. </a:t>
            </a:r>
            <a:r>
              <a:rPr lang="en-US" sz="2400" b="1" u="sng" dirty="0">
                <a:latin typeface="Montserrat-Regular"/>
              </a:rPr>
              <a:t>SHARE</a:t>
            </a:r>
            <a:r>
              <a:rPr lang="en-US" sz="2400" dirty="0">
                <a:latin typeface="Montserrat-Regular"/>
              </a:rPr>
              <a:t> Scout Promotions graphic to every Scout Family</a:t>
            </a:r>
            <a:endParaRPr lang="en-US" sz="2400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75FC0D-72C2-4E53-B12B-F4164BD0D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87" y="1493766"/>
            <a:ext cx="6090585" cy="528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2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E47C1-8DE4-475F-AB20-C86224B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4" y="0"/>
            <a:ext cx="121851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F44D72-59E2-4E3E-9406-AD03DFE3E3B8}"/>
              </a:ext>
            </a:extLst>
          </p:cNvPr>
          <p:cNvSpPr txBox="1"/>
          <p:nvPr/>
        </p:nvSpPr>
        <p:spPr>
          <a:xfrm>
            <a:off x="-29210" y="299763"/>
            <a:ext cx="9263818" cy="7075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SHARE w/ ALL Scout Families!!</a:t>
            </a:r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D0FDE0-A433-47D8-9A6A-6642B1F22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20" y="1464878"/>
            <a:ext cx="6189741" cy="537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66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E47C1-8DE4-475F-AB20-C86224B8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" y="-13854"/>
            <a:ext cx="121851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F44D72-59E2-4E3E-9406-AD03DFE3E3B8}"/>
              </a:ext>
            </a:extLst>
          </p:cNvPr>
          <p:cNvSpPr txBox="1"/>
          <p:nvPr/>
        </p:nvSpPr>
        <p:spPr>
          <a:xfrm>
            <a:off x="234743" y="299763"/>
            <a:ext cx="7097236" cy="7075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KEY CONTACTS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A735FD-A6AB-4460-9E6F-8D25053B8BBF}"/>
              </a:ext>
            </a:extLst>
          </p:cNvPr>
          <p:cNvSpPr/>
          <p:nvPr/>
        </p:nvSpPr>
        <p:spPr>
          <a:xfrm>
            <a:off x="375920" y="1476745"/>
            <a:ext cx="1211801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Matthew Graham</a:t>
            </a:r>
          </a:p>
          <a:p>
            <a:r>
              <a:rPr lang="sv-SE" sz="2800" u="sng" dirty="0">
                <a:hlinkClick r:id="rId3"/>
              </a:rPr>
              <a:t>Matthew.Graham@scouting.org</a:t>
            </a:r>
            <a:r>
              <a:rPr lang="sv-SE" sz="2800" u="sng" dirty="0"/>
              <a:t> </a:t>
            </a:r>
            <a:endParaRPr lang="en-US" sz="2800" u="sng" dirty="0"/>
          </a:p>
          <a:p>
            <a:r>
              <a:rPr lang="en-US" sz="2800" dirty="0"/>
              <a:t>928-246-9376</a:t>
            </a:r>
          </a:p>
          <a:p>
            <a:endParaRPr lang="en-US" sz="800" dirty="0"/>
          </a:p>
          <a:p>
            <a:r>
              <a:rPr lang="en-US" sz="2800" dirty="0"/>
              <a:t>Sondra Wendt</a:t>
            </a:r>
          </a:p>
          <a:p>
            <a:r>
              <a:rPr lang="nl-NL" sz="2800" u="sng" dirty="0">
                <a:hlinkClick r:id="rId4"/>
              </a:rPr>
              <a:t>sondra@ezinsuranceaz.com</a:t>
            </a:r>
            <a:endParaRPr lang="nl-NL" sz="2800" u="sng" dirty="0"/>
          </a:p>
          <a:p>
            <a:r>
              <a:rPr lang="en-US" sz="2800" dirty="0"/>
              <a:t>623-297-1475</a:t>
            </a:r>
          </a:p>
          <a:p>
            <a:endParaRPr lang="en-US" sz="2800" dirty="0"/>
          </a:p>
          <a:p>
            <a:endParaRPr lang="en-US" sz="800" dirty="0"/>
          </a:p>
          <a:p>
            <a:r>
              <a:rPr lang="en-US" sz="2800" dirty="0"/>
              <a:t>TE Customer Support</a:t>
            </a:r>
          </a:p>
          <a:p>
            <a:r>
              <a:rPr lang="en-US" sz="2800" dirty="0">
                <a:hlinkClick r:id="rId5"/>
              </a:rPr>
              <a:t>support@trails-end.com</a:t>
            </a:r>
            <a:r>
              <a:rPr lang="en-US" sz="28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61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0A2B6E5-DBB7-4012-9C11-F97519548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5"/>
            <a:ext cx="12192000" cy="6851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9D9C67-2669-4B05-AEE2-49D6C19652CA}"/>
              </a:ext>
            </a:extLst>
          </p:cNvPr>
          <p:cNvSpPr txBox="1"/>
          <p:nvPr/>
        </p:nvSpPr>
        <p:spPr>
          <a:xfrm>
            <a:off x="3521242" y="2721422"/>
            <a:ext cx="5149516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Helvetica" pitchFamily="2" charset="0"/>
              </a:rPr>
              <a:t>Thank You!</a:t>
            </a:r>
            <a:endParaRPr lang="en-US" sz="4400" b="1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77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D70F38-3989-44FA-AE34-397572284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" y="0"/>
            <a:ext cx="1218511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732468" y="299763"/>
            <a:ext cx="8351355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Top Selling Scouts 2019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741710A-B884-4535-98BB-4C9E0E04F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1630" y="6602882"/>
            <a:ext cx="771726" cy="10271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3E00F3-DEE0-4A8F-B505-17C6A281DD61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3A5E9-7FA6-4316-A8FF-C6984CD44AC9}"/>
              </a:ext>
            </a:extLst>
          </p:cNvPr>
          <p:cNvSpPr txBox="1"/>
          <p:nvPr/>
        </p:nvSpPr>
        <p:spPr>
          <a:xfrm>
            <a:off x="9589313" y="2425218"/>
            <a:ext cx="2984524" cy="28448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407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#10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407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Thru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407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#6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54072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D5EAE-3CA2-4991-822B-E208BF6C1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97" y="2467048"/>
            <a:ext cx="9199391" cy="26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1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D70F38-3989-44FA-AE34-397572284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" y="0"/>
            <a:ext cx="1218511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732468" y="299763"/>
            <a:ext cx="8351355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Top Selling Scouts 2019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741710A-B884-4535-98BB-4C9E0E04F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1630" y="6602882"/>
            <a:ext cx="771726" cy="10271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3E00F3-DEE0-4A8F-B505-17C6A281DD61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3A5E9-7FA6-4316-A8FF-C6984CD44AC9}"/>
              </a:ext>
            </a:extLst>
          </p:cNvPr>
          <p:cNvSpPr txBox="1"/>
          <p:nvPr/>
        </p:nvSpPr>
        <p:spPr>
          <a:xfrm>
            <a:off x="9609633" y="2506498"/>
            <a:ext cx="2984524" cy="28448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407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#5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407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Thru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407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#2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54072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7FD24F-8E42-4F3F-AD32-720259D76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10" y="2748643"/>
            <a:ext cx="9199391" cy="222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D70F38-3989-44FA-AE34-397572284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" y="0"/>
            <a:ext cx="1218511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732468" y="299763"/>
            <a:ext cx="8351355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Top Selling Scouts 2019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741710A-B884-4535-98BB-4C9E0E04F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1630" y="6602882"/>
            <a:ext cx="771726" cy="10271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3E00F3-DEE0-4A8F-B505-17C6A281DD61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3A5E9-7FA6-4316-A8FF-C6984CD44AC9}"/>
              </a:ext>
            </a:extLst>
          </p:cNvPr>
          <p:cNvSpPr txBox="1"/>
          <p:nvPr/>
        </p:nvSpPr>
        <p:spPr>
          <a:xfrm>
            <a:off x="1100221" y="1663768"/>
            <a:ext cx="9810795" cy="28448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407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#1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5407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Selling Scout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54072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638A75-D362-4129-8EDF-51F582B99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24" y="3919543"/>
            <a:ext cx="11979152" cy="113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8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D70F38-3989-44FA-AE34-397572284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" y="30480"/>
            <a:ext cx="1218511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234742" y="299763"/>
            <a:ext cx="8306357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r>
              <a:rPr lang="en-US" sz="4400" b="1" dirty="0">
                <a:solidFill>
                  <a:prstClr val="white"/>
                </a:solidFill>
                <a:latin typeface="Helvetica" pitchFamily="2" charset="0"/>
              </a:rPr>
              <a:t>GCC Top Selling Units 2019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741710A-B884-4535-98BB-4C9E0E04F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1630" y="6602882"/>
            <a:ext cx="771726" cy="102718"/>
          </a:xfrm>
        </p:spPr>
        <p:txBody>
          <a:bodyPr/>
          <a:lstStyle/>
          <a:p>
            <a:fld id="{383E00F3-DEE0-4A8F-B505-17C6A281DD61}" type="slidenum">
              <a:rPr lang="en-US" sz="750">
                <a:solidFill>
                  <a:prstClr val="black">
                    <a:tint val="75000"/>
                  </a:prst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pPr/>
              <a:t>7</a:t>
            </a:fld>
            <a:endParaRPr lang="en-US" sz="750">
              <a:solidFill>
                <a:prstClr val="black">
                  <a:tint val="75000"/>
                </a:prst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BC441-64CD-4CB8-B430-20140ABCA08D}"/>
              </a:ext>
            </a:extLst>
          </p:cNvPr>
          <p:cNvSpPr txBox="1"/>
          <p:nvPr/>
        </p:nvSpPr>
        <p:spPr>
          <a:xfrm>
            <a:off x="-4245866" y="5547359"/>
            <a:ext cx="19424906" cy="28448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rgbClr val="154072"/>
                </a:solidFill>
                <a:effectLst/>
                <a:uLnTx/>
                <a:uFillTx/>
                <a:latin typeface="Arial Black" panose="020B0A04020102020204" pitchFamily="34" charset="0"/>
              </a:rPr>
              <a:t>#12,</a:t>
            </a:r>
            <a:r>
              <a:rPr kumimoji="0" lang="en-US" sz="4600" b="0" i="0" u="none" strike="noStrike" kern="1200" cap="none" spc="0" normalizeH="0" noProof="0" dirty="0">
                <a:ln>
                  <a:noFill/>
                </a:ln>
                <a:solidFill>
                  <a:srgbClr val="154072"/>
                </a:solidFill>
                <a:effectLst/>
                <a:uLnTx/>
                <a:uFillTx/>
                <a:latin typeface="Arial Black" panose="020B0A04020102020204" pitchFamily="34" charset="0"/>
              </a:rPr>
              <a:t> 18, 19 </a:t>
            </a:r>
            <a:r>
              <a:rPr kumimoji="0" lang="en-US" sz="4600" b="0" i="0" u="none" strike="noStrike" kern="1200" cap="none" spc="0" normalizeH="0" noProof="0" dirty="0" err="1">
                <a:ln>
                  <a:noFill/>
                </a:ln>
                <a:solidFill>
                  <a:srgbClr val="154072"/>
                </a:solidFill>
                <a:effectLst/>
                <a:uLnTx/>
                <a:uFillTx/>
                <a:latin typeface="Arial Black" panose="020B0A04020102020204" pitchFamily="34" charset="0"/>
              </a:rPr>
              <a:t>i</a:t>
            </a:r>
            <a:r>
              <a:rPr lang="en-US" sz="4600" dirty="0">
                <a:solidFill>
                  <a:srgbClr val="154072"/>
                </a:solidFill>
                <a:latin typeface="Arial Black" panose="020B0A04020102020204" pitchFamily="34" charset="0"/>
              </a:rPr>
              <a:t>n the </a:t>
            </a: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rgbClr val="154072"/>
                </a:solidFill>
                <a:effectLst/>
                <a:uLnTx/>
                <a:uFillTx/>
                <a:latin typeface="Arial Black" panose="020B0A04020102020204" pitchFamily="34" charset="0"/>
              </a:rPr>
              <a:t>Nation!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54072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154072"/>
                </a:solidFill>
                <a:latin typeface="Arial Black" panose="020B0A04020102020204" pitchFamily="34" charset="0"/>
              </a:rPr>
              <a:t>Congrats Pack 536 &amp; Troops 824 &amp; 577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54072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54072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627E2-54AB-49D5-A157-45F9DD30A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30" y="1498174"/>
            <a:ext cx="4603260" cy="3617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5D8C8-E7DC-4E91-B61B-F5BCA3615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7672" y="1471673"/>
            <a:ext cx="4265777" cy="39552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19AF1E-8F48-42B1-9B68-91283AA55B18}"/>
              </a:ext>
            </a:extLst>
          </p:cNvPr>
          <p:cNvSpPr txBox="1"/>
          <p:nvPr/>
        </p:nvSpPr>
        <p:spPr>
          <a:xfrm>
            <a:off x="4769389" y="2341879"/>
            <a:ext cx="2984524" cy="28448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rgbClr val="15407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$20K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600" dirty="0">
                <a:solidFill>
                  <a:srgbClr val="154072"/>
                </a:solidFill>
                <a:latin typeface="Arial Black" panose="020B0A04020102020204" pitchFamily="34" charset="0"/>
              </a:rPr>
              <a:t>Club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rgbClr val="154072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54072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96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D70F38-3989-44FA-AE34-397572284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11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732468" y="299763"/>
            <a:ext cx="8351355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Helvetica" pitchFamily="2" charset="0"/>
              </a:rPr>
              <a:t>Your District Kernels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741710A-B884-4535-98BB-4C9E0E04F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1630" y="6602882"/>
            <a:ext cx="771726" cy="10271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3E00F3-DEE0-4A8F-B505-17C6A281DD61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3A5E9-7FA6-4316-A8FF-C6984CD44AC9}"/>
              </a:ext>
            </a:extLst>
          </p:cNvPr>
          <p:cNvSpPr txBox="1"/>
          <p:nvPr/>
        </p:nvSpPr>
        <p:spPr>
          <a:xfrm>
            <a:off x="124692" y="1413164"/>
            <a:ext cx="11623984" cy="52924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l:  open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Gila</a:t>
            </a:r>
            <a:r>
              <a:rPr lang="en-US" sz="4400" dirty="0">
                <a:solidFill>
                  <a:prstClr val="black"/>
                </a:solidFill>
                <a:latin typeface="Calibri" panose="020F0502020204030204"/>
              </a:rPr>
              <a:t>:  Misti Nichols – (602)423-4905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Lost Dutchman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Terri Farrington – (480)797-9246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Pinnacle Peak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Heather Babcock – (480)643-0337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Ponderosa</a:t>
            </a:r>
            <a:r>
              <a:rPr lang="en-US" sz="4400" dirty="0">
                <a:solidFill>
                  <a:prstClr val="black"/>
                </a:solidFill>
                <a:latin typeface="Calibri" panose="020F0502020204030204"/>
              </a:rPr>
              <a:t>:  Amy Fredrick – (928)522-5822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Sonoran 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Sunset</a:t>
            </a:r>
            <a:r>
              <a:rPr lang="en-US" sz="4400" dirty="0">
                <a:solidFill>
                  <a:prstClr val="black"/>
                </a:solidFill>
                <a:latin typeface="Calibri" panose="020F0502020204030204"/>
              </a:rPr>
              <a:t>:  Paul Stithem – (602)885-5438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235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D70F38-3989-44FA-AE34-397572284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" y="6927"/>
            <a:ext cx="1218511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03C4D-E47D-42AF-B215-25A2B9EBFE17}"/>
              </a:ext>
            </a:extLst>
          </p:cNvPr>
          <p:cNvSpPr txBox="1"/>
          <p:nvPr/>
        </p:nvSpPr>
        <p:spPr>
          <a:xfrm>
            <a:off x="732468" y="237418"/>
            <a:ext cx="8351355" cy="707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Register Your Unit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741710A-B884-4535-98BB-4C9E0E04F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1630" y="6602882"/>
            <a:ext cx="771726" cy="10271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3E00F3-DEE0-4A8F-B505-17C6A281DD61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3A5E9-7FA6-4316-A8FF-C6984CD44AC9}"/>
              </a:ext>
            </a:extLst>
          </p:cNvPr>
          <p:cNvSpPr txBox="1"/>
          <p:nvPr/>
        </p:nvSpPr>
        <p:spPr>
          <a:xfrm>
            <a:off x="1100222" y="2006599"/>
            <a:ext cx="9810795" cy="40963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407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Register your Unit via this link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www.trails-end.com/unit-registration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3200" dirty="0">
                <a:solidFill>
                  <a:srgbClr val="154072"/>
                </a:solidFill>
                <a:latin typeface="Arial Black" panose="020B0A04020102020204" pitchFamily="34" charset="0"/>
              </a:rPr>
              <a:t>Register for a webinar via this link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www.trails-end.com/webinars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06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DCB744B478A24FA057E8AE0BA1189F" ma:contentTypeVersion="15" ma:contentTypeDescription="Create a new document." ma:contentTypeScope="" ma:versionID="7ba8c7c74ee7893cc690d7f4fd172d2c">
  <xsd:schema xmlns:xsd="http://www.w3.org/2001/XMLSchema" xmlns:xs="http://www.w3.org/2001/XMLSchema" xmlns:p="http://schemas.microsoft.com/office/2006/metadata/properties" xmlns:ns1="http://schemas.microsoft.com/sharepoint/v3" xmlns:ns3="b9585b0d-2b59-4f9f-aa15-b4db38435213" xmlns:ns4="5f508f23-4ea3-4983-a679-a4160c9c217f" targetNamespace="http://schemas.microsoft.com/office/2006/metadata/properties" ma:root="true" ma:fieldsID="a9452dc7395009eca61ceb59076cb06e" ns1:_="" ns3:_="" ns4:_="">
    <xsd:import namespace="http://schemas.microsoft.com/sharepoint/v3"/>
    <xsd:import namespace="b9585b0d-2b59-4f9f-aa15-b4db38435213"/>
    <xsd:import namespace="5f508f23-4ea3-4983-a679-a4160c9c217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585b0d-2b59-4f9f-aa15-b4db384352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508f23-4ea3-4983-a679-a4160c9c217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FC671F-7129-44F8-8CC7-DBF275B698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9585b0d-2b59-4f9f-aa15-b4db38435213"/>
    <ds:schemaRef ds:uri="5f508f23-4ea3-4983-a679-a4160c9c21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F8581FC-6A18-49DF-A95D-1E4627A5E01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9A308C4E-324B-45A8-B9E9-2B2C706030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2760</TotalTime>
  <Words>1381</Words>
  <Application>Microsoft Office PowerPoint</Application>
  <PresentationFormat>Widescreen</PresentationFormat>
  <Paragraphs>245</Paragraphs>
  <Slides>34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Arial</vt:lpstr>
      <vt:lpstr>Arial Black</vt:lpstr>
      <vt:lpstr>Arial,Sans-Serif</vt:lpstr>
      <vt:lpstr>Calibri</vt:lpstr>
      <vt:lpstr>Calibri Light</vt:lpstr>
      <vt:lpstr>Helvetica</vt:lpstr>
      <vt:lpstr>Helvetica Neue</vt:lpstr>
      <vt:lpstr>Helvetica Neue Condensed Black</vt:lpstr>
      <vt:lpstr>Montserrat-Bold</vt:lpstr>
      <vt:lpstr>Montserrat-Regular</vt:lpstr>
      <vt:lpstr>Roboto</vt:lpstr>
      <vt:lpstr>Times New Roman</vt:lpstr>
      <vt:lpstr>Office Theme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Arielle Lupinacci</dc:creator>
  <cp:lastModifiedBy>Sondra Wendt - Shared Mailbox</cp:lastModifiedBy>
  <cp:revision>309</cp:revision>
  <dcterms:created xsi:type="dcterms:W3CDTF">2019-10-22T13:32:28Z</dcterms:created>
  <dcterms:modified xsi:type="dcterms:W3CDTF">2020-07-31T23:52:02Z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0x010100CBDCB744B478A24FA057E8AE0BA1189F</vt:lpwstr>
  </property>
</Properties>
</file>